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5" r:id="rId2"/>
    <p:sldId id="320" r:id="rId3"/>
    <p:sldId id="335" r:id="rId4"/>
    <p:sldId id="379" r:id="rId5"/>
    <p:sldId id="337" r:id="rId6"/>
    <p:sldId id="338" r:id="rId7"/>
    <p:sldId id="340" r:id="rId8"/>
    <p:sldId id="341" r:id="rId9"/>
    <p:sldId id="373" r:id="rId10"/>
    <p:sldId id="374" r:id="rId11"/>
    <p:sldId id="375" r:id="rId12"/>
    <p:sldId id="376" r:id="rId13"/>
    <p:sldId id="377" r:id="rId14"/>
    <p:sldId id="378" r:id="rId15"/>
    <p:sldId id="28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AB0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Links%20PP/Finance.pptx" TargetMode="External"/><Relationship Id="rId7" Type="http://schemas.openxmlformats.org/officeDocument/2006/relationships/hyperlink" Target="Links%20PP/Megawats.pptx" TargetMode="External"/><Relationship Id="rId2" Type="http://schemas.openxmlformats.org/officeDocument/2006/relationships/hyperlink" Target="Links%20PP/Economic%20Development.pptx" TargetMode="External"/><Relationship Id="rId1" Type="http://schemas.openxmlformats.org/officeDocument/2006/relationships/hyperlink" Target="Links%20PP/Land%20evaluation.pptx" TargetMode="External"/><Relationship Id="rId6" Type="http://schemas.openxmlformats.org/officeDocument/2006/relationships/hyperlink" Target="Links%20PP/Tariffs.pptx" TargetMode="External"/><Relationship Id="rId5" Type="http://schemas.openxmlformats.org/officeDocument/2006/relationships/hyperlink" Target="Links%20PP/Environment.pptx" TargetMode="External"/><Relationship Id="rId4" Type="http://schemas.openxmlformats.org/officeDocument/2006/relationships/hyperlink" Target="Links%20PP/Technical.pptx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Links%20PP/Economic%20Development.pptx" TargetMode="External"/><Relationship Id="rId7" Type="http://schemas.openxmlformats.org/officeDocument/2006/relationships/hyperlink" Target="Links%20PP/Megawats.pptx" TargetMode="External"/><Relationship Id="rId2" Type="http://schemas.openxmlformats.org/officeDocument/2006/relationships/hyperlink" Target="Links%20PP/Land%20evaluation.pptx" TargetMode="External"/><Relationship Id="rId1" Type="http://schemas.openxmlformats.org/officeDocument/2006/relationships/hyperlink" Target="Links%20PP/Environment.pptx" TargetMode="External"/><Relationship Id="rId6" Type="http://schemas.openxmlformats.org/officeDocument/2006/relationships/hyperlink" Target="Links%20PP/Tariffs.pptx" TargetMode="External"/><Relationship Id="rId5" Type="http://schemas.openxmlformats.org/officeDocument/2006/relationships/hyperlink" Target="Links%20PP/Technical.pptx" TargetMode="External"/><Relationship Id="rId4" Type="http://schemas.openxmlformats.org/officeDocument/2006/relationships/hyperlink" Target="Links%20PP/Finance.ppt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0F5979-A142-4969-910E-5CBBA43BA5A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7CC69C-E2F5-4227-BEEF-8D8083AE85DF}">
      <dgm:prSet phldrT="[Text]" custT="1"/>
      <dgm:spPr/>
      <dgm:t>
        <a:bodyPr/>
        <a:lstStyle/>
        <a:p>
          <a:r>
            <a:rPr lang="en-US" sz="2000" dirty="0" smtClean="0"/>
            <a:t>Request for Proposals</a:t>
          </a:r>
          <a:endParaRPr lang="en-US" sz="2000" dirty="0"/>
        </a:p>
      </dgm:t>
    </dgm:pt>
    <dgm:pt modelId="{928E78A0-B460-4060-B9ED-26C44C0C63D1}" type="parTrans" cxnId="{2F928A6D-3092-4B65-93C9-E491979CAB4A}">
      <dgm:prSet/>
      <dgm:spPr/>
      <dgm:t>
        <a:bodyPr/>
        <a:lstStyle/>
        <a:p>
          <a:endParaRPr lang="en-US"/>
        </a:p>
      </dgm:t>
    </dgm:pt>
    <dgm:pt modelId="{6FEA892A-AACE-4E10-841B-C5D6F3D52550}" type="sibTrans" cxnId="{2F928A6D-3092-4B65-93C9-E491979CAB4A}">
      <dgm:prSet/>
      <dgm:spPr/>
      <dgm:t>
        <a:bodyPr/>
        <a:lstStyle/>
        <a:p>
          <a:endParaRPr lang="en-US"/>
        </a:p>
      </dgm:t>
    </dgm:pt>
    <dgm:pt modelId="{083114FF-9125-4385-9E3D-6185CEB60BB3}">
      <dgm:prSet phldrT="[Text]"/>
      <dgm:spPr/>
      <dgm:t>
        <a:bodyPr/>
        <a:lstStyle/>
        <a:p>
          <a:r>
            <a:rPr lang="en-US" dirty="0" smtClean="0"/>
            <a:t>Part A: General Requirements and Rules</a:t>
          </a:r>
          <a:endParaRPr lang="en-US" dirty="0"/>
        </a:p>
      </dgm:t>
    </dgm:pt>
    <dgm:pt modelId="{07679599-3347-416B-B7D4-E4172C6F2516}" type="parTrans" cxnId="{7B0C7FA6-B6CE-46E0-BA2F-C82998AD6199}">
      <dgm:prSet/>
      <dgm:spPr/>
      <dgm:t>
        <a:bodyPr/>
        <a:lstStyle/>
        <a:p>
          <a:endParaRPr lang="en-US"/>
        </a:p>
      </dgm:t>
    </dgm:pt>
    <dgm:pt modelId="{5AADE45E-BEFA-4743-856A-930AACC7193A}" type="sibTrans" cxnId="{7B0C7FA6-B6CE-46E0-BA2F-C82998AD6199}">
      <dgm:prSet/>
      <dgm:spPr/>
      <dgm:t>
        <a:bodyPr/>
        <a:lstStyle/>
        <a:p>
          <a:endParaRPr lang="en-US"/>
        </a:p>
      </dgm:t>
    </dgm:pt>
    <dgm:pt modelId="{23DB9B96-3427-4069-A12D-D737D3D3F558}">
      <dgm:prSet phldrT="[Text]"/>
      <dgm:spPr/>
      <dgm:t>
        <a:bodyPr/>
        <a:lstStyle/>
        <a:p>
          <a:r>
            <a:rPr lang="en-US" dirty="0" smtClean="0"/>
            <a:t>Part B: Qualification Criteria</a:t>
          </a:r>
          <a:endParaRPr lang="en-US" dirty="0"/>
        </a:p>
      </dgm:t>
    </dgm:pt>
    <dgm:pt modelId="{EA9DA367-055C-4FA9-B1B4-C97F0EDF7013}" type="parTrans" cxnId="{773AFD4E-3C87-422F-B489-7655E6574617}">
      <dgm:prSet/>
      <dgm:spPr/>
      <dgm:t>
        <a:bodyPr/>
        <a:lstStyle/>
        <a:p>
          <a:endParaRPr lang="en-US"/>
        </a:p>
      </dgm:t>
    </dgm:pt>
    <dgm:pt modelId="{451FBEE5-25CB-4032-AE61-3276E3DDB952}" type="sibTrans" cxnId="{773AFD4E-3C87-422F-B489-7655E6574617}">
      <dgm:prSet/>
      <dgm:spPr/>
      <dgm:t>
        <a:bodyPr/>
        <a:lstStyle/>
        <a:p>
          <a:endParaRPr lang="en-US"/>
        </a:p>
      </dgm:t>
    </dgm:pt>
    <dgm:pt modelId="{B2384FB7-C524-4C35-B83B-07A268542198}">
      <dgm:prSet phldrT="[Text]" custT="1"/>
      <dgm:spPr/>
      <dgm:t>
        <a:bodyPr/>
        <a:lstStyle/>
        <a:p>
          <a:r>
            <a:rPr lang="en-US" sz="2000" dirty="0" smtClean="0"/>
            <a:t>Power Purchase Agreement</a:t>
          </a:r>
          <a:endParaRPr lang="en-US" sz="2000" dirty="0"/>
        </a:p>
      </dgm:t>
    </dgm:pt>
    <dgm:pt modelId="{F4AB3936-9530-4B77-9809-06466F261D30}" type="parTrans" cxnId="{D7FB739E-8CA6-4B61-8F33-2D91E70A260C}">
      <dgm:prSet/>
      <dgm:spPr/>
      <dgm:t>
        <a:bodyPr/>
        <a:lstStyle/>
        <a:p>
          <a:endParaRPr lang="en-US"/>
        </a:p>
      </dgm:t>
    </dgm:pt>
    <dgm:pt modelId="{69DC8C45-03CE-4D5E-81D6-CD64ADCEFF06}" type="sibTrans" cxnId="{D7FB739E-8CA6-4B61-8F33-2D91E70A260C}">
      <dgm:prSet/>
      <dgm:spPr/>
      <dgm:t>
        <a:bodyPr/>
        <a:lstStyle/>
        <a:p>
          <a:endParaRPr lang="en-US"/>
        </a:p>
      </dgm:t>
    </dgm:pt>
    <dgm:pt modelId="{EEF4CAC8-B0F8-4DB0-AA9A-CACC9B4D561F}">
      <dgm:prSet phldrT="[Text]"/>
      <dgm:spPr/>
      <dgm:t>
        <a:bodyPr/>
        <a:lstStyle/>
        <a:p>
          <a:r>
            <a:rPr lang="en-US" dirty="0" smtClean="0"/>
            <a:t>Wind PPA</a:t>
          </a:r>
          <a:endParaRPr lang="en-US" dirty="0"/>
        </a:p>
      </dgm:t>
    </dgm:pt>
    <dgm:pt modelId="{6013DB87-B711-407D-907E-BDF7C57C4A45}" type="parTrans" cxnId="{E9D6FE3F-F5F6-4E89-BAB2-42E538A86444}">
      <dgm:prSet/>
      <dgm:spPr/>
      <dgm:t>
        <a:bodyPr/>
        <a:lstStyle/>
        <a:p>
          <a:endParaRPr lang="en-US"/>
        </a:p>
      </dgm:t>
    </dgm:pt>
    <dgm:pt modelId="{193DBB96-81BD-45E0-8B02-1DCA44214F3F}" type="sibTrans" cxnId="{E9D6FE3F-F5F6-4E89-BAB2-42E538A86444}">
      <dgm:prSet/>
      <dgm:spPr/>
      <dgm:t>
        <a:bodyPr/>
        <a:lstStyle/>
        <a:p>
          <a:endParaRPr lang="en-US"/>
        </a:p>
      </dgm:t>
    </dgm:pt>
    <dgm:pt modelId="{A5B340B5-2C5B-4E39-958A-662A90B0117F}">
      <dgm:prSet phldrT="[Text]"/>
      <dgm:spPr/>
      <dgm:t>
        <a:bodyPr/>
        <a:lstStyle/>
        <a:p>
          <a:r>
            <a:rPr lang="en-US" dirty="0" smtClean="0"/>
            <a:t>Solar PPA</a:t>
          </a:r>
          <a:endParaRPr lang="en-US" dirty="0"/>
        </a:p>
      </dgm:t>
    </dgm:pt>
    <dgm:pt modelId="{B85E4BBC-F292-4323-9E71-6EB042E9FAD6}" type="parTrans" cxnId="{8C5F0E2D-C33F-4DD0-A65F-320796A0F313}">
      <dgm:prSet/>
      <dgm:spPr/>
      <dgm:t>
        <a:bodyPr/>
        <a:lstStyle/>
        <a:p>
          <a:endParaRPr lang="en-US"/>
        </a:p>
      </dgm:t>
    </dgm:pt>
    <dgm:pt modelId="{602D3D4E-AC6B-4ABD-A4E9-ED13A8A5BC0D}" type="sibTrans" cxnId="{8C5F0E2D-C33F-4DD0-A65F-320796A0F313}">
      <dgm:prSet/>
      <dgm:spPr/>
      <dgm:t>
        <a:bodyPr/>
        <a:lstStyle/>
        <a:p>
          <a:endParaRPr lang="en-US"/>
        </a:p>
      </dgm:t>
    </dgm:pt>
    <dgm:pt modelId="{7944E80D-9349-4DC5-9ACB-3B6B9BC5BA06}">
      <dgm:prSet phldrT="[Text]" custT="1"/>
      <dgm:spPr/>
      <dgm:t>
        <a:bodyPr/>
        <a:lstStyle/>
        <a:p>
          <a:r>
            <a:rPr lang="en-US" sz="2000" dirty="0" smtClean="0"/>
            <a:t>Implementation Agreement</a:t>
          </a:r>
          <a:endParaRPr lang="en-US" sz="2000" dirty="0"/>
        </a:p>
      </dgm:t>
    </dgm:pt>
    <dgm:pt modelId="{98F19381-69FD-4B53-9E95-810A4DFDEAE8}" type="parTrans" cxnId="{A5A48A56-2C82-43CD-BCB1-2DCB7AA21678}">
      <dgm:prSet/>
      <dgm:spPr/>
      <dgm:t>
        <a:bodyPr/>
        <a:lstStyle/>
        <a:p>
          <a:endParaRPr lang="en-US"/>
        </a:p>
      </dgm:t>
    </dgm:pt>
    <dgm:pt modelId="{16B7C1A9-3841-495C-8C87-6B542ABCBF7F}" type="sibTrans" cxnId="{A5A48A56-2C82-43CD-BCB1-2DCB7AA21678}">
      <dgm:prSet/>
      <dgm:spPr/>
      <dgm:t>
        <a:bodyPr/>
        <a:lstStyle/>
        <a:p>
          <a:endParaRPr lang="en-US"/>
        </a:p>
      </dgm:t>
    </dgm:pt>
    <dgm:pt modelId="{114BBA32-559A-4674-96D7-DD5413BDD3BE}">
      <dgm:prSet phldrT="[Text]"/>
      <dgm:spPr/>
      <dgm:t>
        <a:bodyPr/>
        <a:lstStyle/>
        <a:p>
          <a:r>
            <a:rPr lang="en-US" dirty="0" smtClean="0"/>
            <a:t>Contract between the IPP and the Department</a:t>
          </a:r>
          <a:endParaRPr lang="en-US" dirty="0"/>
        </a:p>
      </dgm:t>
    </dgm:pt>
    <dgm:pt modelId="{177A8FE6-E772-41D1-A08F-B8B33592D998}" type="parTrans" cxnId="{7DA2D1DD-152B-450A-9F74-BEAC756F53B5}">
      <dgm:prSet/>
      <dgm:spPr/>
      <dgm:t>
        <a:bodyPr/>
        <a:lstStyle/>
        <a:p>
          <a:endParaRPr lang="en-US"/>
        </a:p>
      </dgm:t>
    </dgm:pt>
    <dgm:pt modelId="{08690202-AD73-4B14-8E5A-677BD24A65A1}" type="sibTrans" cxnId="{7DA2D1DD-152B-450A-9F74-BEAC756F53B5}">
      <dgm:prSet/>
      <dgm:spPr/>
      <dgm:t>
        <a:bodyPr/>
        <a:lstStyle/>
        <a:p>
          <a:endParaRPr lang="en-US"/>
        </a:p>
      </dgm:t>
    </dgm:pt>
    <dgm:pt modelId="{F04275F1-45A5-4A2E-AE8D-FFE6AE80A8A6}">
      <dgm:prSet phldrT="[Text]"/>
      <dgm:spPr/>
      <dgm:t>
        <a:bodyPr/>
        <a:lstStyle/>
        <a:p>
          <a:r>
            <a:rPr lang="en-US" dirty="0" smtClean="0"/>
            <a:t>Obligation for IPP to deliver as per their commitment</a:t>
          </a:r>
          <a:endParaRPr lang="en-US" dirty="0"/>
        </a:p>
      </dgm:t>
    </dgm:pt>
    <dgm:pt modelId="{F88760F5-30CB-4B2C-87A1-49510D89CBC9}" type="parTrans" cxnId="{E9C6B2E1-FA40-424E-8630-53091784D95B}">
      <dgm:prSet/>
      <dgm:spPr/>
      <dgm:t>
        <a:bodyPr/>
        <a:lstStyle/>
        <a:p>
          <a:endParaRPr lang="en-US"/>
        </a:p>
      </dgm:t>
    </dgm:pt>
    <dgm:pt modelId="{791C0330-47FB-4525-9DE7-2CD77C95E4CF}" type="sibTrans" cxnId="{E9C6B2E1-FA40-424E-8630-53091784D95B}">
      <dgm:prSet/>
      <dgm:spPr/>
      <dgm:t>
        <a:bodyPr/>
        <a:lstStyle/>
        <a:p>
          <a:endParaRPr lang="en-US"/>
        </a:p>
      </dgm:t>
    </dgm:pt>
    <dgm:pt modelId="{AC684130-C516-43D2-97F4-841C5C587186}">
      <dgm:prSet phldrT="[Text]"/>
      <dgm:spPr/>
      <dgm:t>
        <a:bodyPr/>
        <a:lstStyle/>
        <a:p>
          <a:r>
            <a:rPr lang="en-US" dirty="0" smtClean="0"/>
            <a:t>Part C: Economic Development</a:t>
          </a:r>
          <a:endParaRPr lang="en-US" dirty="0"/>
        </a:p>
      </dgm:t>
    </dgm:pt>
    <dgm:pt modelId="{A11A4A7A-663B-41AA-AB92-DFC405109FA1}" type="parTrans" cxnId="{EE9AE48A-7870-48B5-996A-69E8E6ED9F92}">
      <dgm:prSet/>
      <dgm:spPr/>
      <dgm:t>
        <a:bodyPr/>
        <a:lstStyle/>
        <a:p>
          <a:endParaRPr lang="en-US"/>
        </a:p>
      </dgm:t>
    </dgm:pt>
    <dgm:pt modelId="{75A12971-B5A1-449D-8465-F66164D19BD8}" type="sibTrans" cxnId="{EE9AE48A-7870-48B5-996A-69E8E6ED9F92}">
      <dgm:prSet/>
      <dgm:spPr/>
      <dgm:t>
        <a:bodyPr/>
        <a:lstStyle/>
        <a:p>
          <a:endParaRPr lang="en-US"/>
        </a:p>
      </dgm:t>
    </dgm:pt>
    <dgm:pt modelId="{EEAB34BA-455B-43CC-8FB7-CC1C45CB2790}">
      <dgm:prSet phldrT="[Text]"/>
      <dgm:spPr/>
      <dgm:t>
        <a:bodyPr/>
        <a:lstStyle/>
        <a:p>
          <a:r>
            <a:rPr lang="en-US" dirty="0" smtClean="0"/>
            <a:t>CSP PPA</a:t>
          </a:r>
          <a:endParaRPr lang="en-US" dirty="0"/>
        </a:p>
      </dgm:t>
    </dgm:pt>
    <dgm:pt modelId="{09E3C057-BDD2-47C5-99D5-5DAC92AAFFEB}" type="parTrans" cxnId="{31EF57B3-3C59-4D53-95A5-E6ED26196213}">
      <dgm:prSet/>
      <dgm:spPr/>
      <dgm:t>
        <a:bodyPr/>
        <a:lstStyle/>
        <a:p>
          <a:endParaRPr lang="en-US"/>
        </a:p>
      </dgm:t>
    </dgm:pt>
    <dgm:pt modelId="{3D2753E9-C530-42EC-9527-1C978BFCCB26}" type="sibTrans" cxnId="{31EF57B3-3C59-4D53-95A5-E6ED26196213}">
      <dgm:prSet/>
      <dgm:spPr/>
      <dgm:t>
        <a:bodyPr/>
        <a:lstStyle/>
        <a:p>
          <a:endParaRPr lang="en-US"/>
        </a:p>
      </dgm:t>
    </dgm:pt>
    <dgm:pt modelId="{B9B58720-4BE1-4671-A645-1F1E1F52EBC0}">
      <dgm:prSet phldrT="[Text]"/>
      <dgm:spPr/>
      <dgm:t>
        <a:bodyPr/>
        <a:lstStyle/>
        <a:p>
          <a:r>
            <a:rPr lang="en-US" dirty="0" smtClean="0"/>
            <a:t>In buyer default – Department to pay the IPP</a:t>
          </a:r>
          <a:endParaRPr lang="en-US" dirty="0"/>
        </a:p>
      </dgm:t>
    </dgm:pt>
    <dgm:pt modelId="{0DDC7E2A-22C4-42CE-AD6F-F023DCF13EBF}" type="parTrans" cxnId="{D4A54C21-F25E-4693-AF2D-C42CE1F319C9}">
      <dgm:prSet/>
      <dgm:spPr/>
      <dgm:t>
        <a:bodyPr/>
        <a:lstStyle/>
        <a:p>
          <a:endParaRPr lang="en-US"/>
        </a:p>
      </dgm:t>
    </dgm:pt>
    <dgm:pt modelId="{ED144062-7436-44C2-87D9-2C92D6A5E790}" type="sibTrans" cxnId="{D4A54C21-F25E-4693-AF2D-C42CE1F319C9}">
      <dgm:prSet/>
      <dgm:spPr/>
      <dgm:t>
        <a:bodyPr/>
        <a:lstStyle/>
        <a:p>
          <a:endParaRPr lang="en-US"/>
        </a:p>
      </dgm:t>
    </dgm:pt>
    <dgm:pt modelId="{AC44F5A2-06E3-4688-ADB3-51AAF8EF3255}" type="pres">
      <dgm:prSet presAssocID="{880F5979-A142-4969-910E-5CBBA43BA5A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C8D290-A5A4-4DF5-BB19-9282C419A807}" type="pres">
      <dgm:prSet presAssocID="{7B7CC69C-E2F5-4227-BEEF-8D8083AE85DF}" presName="linNode" presStyleCnt="0"/>
      <dgm:spPr/>
    </dgm:pt>
    <dgm:pt modelId="{DFAA3EE1-43D6-4E9A-B241-201E50EBD270}" type="pres">
      <dgm:prSet presAssocID="{7B7CC69C-E2F5-4227-BEEF-8D8083AE85D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B2F4E3-9208-4DCD-8D83-18D7A2F6CFBA}" type="pres">
      <dgm:prSet presAssocID="{7B7CC69C-E2F5-4227-BEEF-8D8083AE85D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568F10-6076-4956-8614-2789EDAB881A}" type="pres">
      <dgm:prSet presAssocID="{6FEA892A-AACE-4E10-841B-C5D6F3D52550}" presName="sp" presStyleCnt="0"/>
      <dgm:spPr/>
    </dgm:pt>
    <dgm:pt modelId="{9A7BB995-62BF-4FC6-B4AB-70ABAD1BA9F7}" type="pres">
      <dgm:prSet presAssocID="{B2384FB7-C524-4C35-B83B-07A268542198}" presName="linNode" presStyleCnt="0"/>
      <dgm:spPr/>
    </dgm:pt>
    <dgm:pt modelId="{027AE367-900F-4C48-8EA9-6FB74A25BC99}" type="pres">
      <dgm:prSet presAssocID="{B2384FB7-C524-4C35-B83B-07A26854219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EF9906-BD26-4240-AE4D-D56B3DDCFA91}" type="pres">
      <dgm:prSet presAssocID="{B2384FB7-C524-4C35-B83B-07A26854219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43DD33-B48F-479F-B450-A318CF646202}" type="pres">
      <dgm:prSet presAssocID="{69DC8C45-03CE-4D5E-81D6-CD64ADCEFF06}" presName="sp" presStyleCnt="0"/>
      <dgm:spPr/>
    </dgm:pt>
    <dgm:pt modelId="{580A6A53-AF92-4541-B9A6-866E3AE2F601}" type="pres">
      <dgm:prSet presAssocID="{7944E80D-9349-4DC5-9ACB-3B6B9BC5BA06}" presName="linNode" presStyleCnt="0"/>
      <dgm:spPr/>
    </dgm:pt>
    <dgm:pt modelId="{CF59AEB1-1BF6-4AA7-8A8A-214D4D22F81C}" type="pres">
      <dgm:prSet presAssocID="{7944E80D-9349-4DC5-9ACB-3B6B9BC5BA0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8D1D01-80B3-481E-8265-0266A98AB661}" type="pres">
      <dgm:prSet presAssocID="{7944E80D-9349-4DC5-9ACB-3B6B9BC5BA0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0E32CD3-6B60-49DC-AAC0-13D7E026719D}" type="presOf" srcId="{F04275F1-45A5-4A2E-AE8D-FFE6AE80A8A6}" destId="{BC8D1D01-80B3-481E-8265-0266A98AB661}" srcOrd="0" destOrd="1" presId="urn:microsoft.com/office/officeart/2005/8/layout/vList5"/>
    <dgm:cxn modelId="{D7FB739E-8CA6-4B61-8F33-2D91E70A260C}" srcId="{880F5979-A142-4969-910E-5CBBA43BA5AC}" destId="{B2384FB7-C524-4C35-B83B-07A268542198}" srcOrd="1" destOrd="0" parTransId="{F4AB3936-9530-4B77-9809-06466F261D30}" sibTransId="{69DC8C45-03CE-4D5E-81D6-CD64ADCEFF06}"/>
    <dgm:cxn modelId="{A5A48A56-2C82-43CD-BCB1-2DCB7AA21678}" srcId="{880F5979-A142-4969-910E-5CBBA43BA5AC}" destId="{7944E80D-9349-4DC5-9ACB-3B6B9BC5BA06}" srcOrd="2" destOrd="0" parTransId="{98F19381-69FD-4B53-9E95-810A4DFDEAE8}" sibTransId="{16B7C1A9-3841-495C-8C87-6B542ABCBF7F}"/>
    <dgm:cxn modelId="{EBCCD2EA-72F5-4A80-AE21-078A1A902A58}" type="presOf" srcId="{7B7CC69C-E2F5-4227-BEEF-8D8083AE85DF}" destId="{DFAA3EE1-43D6-4E9A-B241-201E50EBD270}" srcOrd="0" destOrd="0" presId="urn:microsoft.com/office/officeart/2005/8/layout/vList5"/>
    <dgm:cxn modelId="{4921A80C-5407-4742-9C42-635D5F89F99C}" type="presOf" srcId="{AC684130-C516-43D2-97F4-841C5C587186}" destId="{B8B2F4E3-9208-4DCD-8D83-18D7A2F6CFBA}" srcOrd="0" destOrd="2" presId="urn:microsoft.com/office/officeart/2005/8/layout/vList5"/>
    <dgm:cxn modelId="{7DA2D1DD-152B-450A-9F74-BEAC756F53B5}" srcId="{7944E80D-9349-4DC5-9ACB-3B6B9BC5BA06}" destId="{114BBA32-559A-4674-96D7-DD5413BDD3BE}" srcOrd="0" destOrd="0" parTransId="{177A8FE6-E772-41D1-A08F-B8B33592D998}" sibTransId="{08690202-AD73-4B14-8E5A-677BD24A65A1}"/>
    <dgm:cxn modelId="{85E300EB-2677-4543-AB25-ECDEC07FE52D}" type="presOf" srcId="{B9B58720-4BE1-4671-A645-1F1E1F52EBC0}" destId="{BC8D1D01-80B3-481E-8265-0266A98AB661}" srcOrd="0" destOrd="2" presId="urn:microsoft.com/office/officeart/2005/8/layout/vList5"/>
    <dgm:cxn modelId="{7B0C7FA6-B6CE-46E0-BA2F-C82998AD6199}" srcId="{7B7CC69C-E2F5-4227-BEEF-8D8083AE85DF}" destId="{083114FF-9125-4385-9E3D-6185CEB60BB3}" srcOrd="0" destOrd="0" parTransId="{07679599-3347-416B-B7D4-E4172C6F2516}" sibTransId="{5AADE45E-BEFA-4743-856A-930AACC7193A}"/>
    <dgm:cxn modelId="{E9D6FE3F-F5F6-4E89-BAB2-42E538A86444}" srcId="{B2384FB7-C524-4C35-B83B-07A268542198}" destId="{EEF4CAC8-B0F8-4DB0-AA9A-CACC9B4D561F}" srcOrd="0" destOrd="0" parTransId="{6013DB87-B711-407D-907E-BDF7C57C4A45}" sibTransId="{193DBB96-81BD-45E0-8B02-1DCA44214F3F}"/>
    <dgm:cxn modelId="{EE9AE48A-7870-48B5-996A-69E8E6ED9F92}" srcId="{7B7CC69C-E2F5-4227-BEEF-8D8083AE85DF}" destId="{AC684130-C516-43D2-97F4-841C5C587186}" srcOrd="2" destOrd="0" parTransId="{A11A4A7A-663B-41AA-AB92-DFC405109FA1}" sibTransId="{75A12971-B5A1-449D-8465-F66164D19BD8}"/>
    <dgm:cxn modelId="{6E9D6FBB-352F-42EA-A372-B784BE650CE8}" type="presOf" srcId="{7944E80D-9349-4DC5-9ACB-3B6B9BC5BA06}" destId="{CF59AEB1-1BF6-4AA7-8A8A-214D4D22F81C}" srcOrd="0" destOrd="0" presId="urn:microsoft.com/office/officeart/2005/8/layout/vList5"/>
    <dgm:cxn modelId="{FED7051F-A94B-4E5E-A47D-AC8A82B4C36F}" type="presOf" srcId="{114BBA32-559A-4674-96D7-DD5413BDD3BE}" destId="{BC8D1D01-80B3-481E-8265-0266A98AB661}" srcOrd="0" destOrd="0" presId="urn:microsoft.com/office/officeart/2005/8/layout/vList5"/>
    <dgm:cxn modelId="{773AFD4E-3C87-422F-B489-7655E6574617}" srcId="{7B7CC69C-E2F5-4227-BEEF-8D8083AE85DF}" destId="{23DB9B96-3427-4069-A12D-D737D3D3F558}" srcOrd="1" destOrd="0" parTransId="{EA9DA367-055C-4FA9-B1B4-C97F0EDF7013}" sibTransId="{451FBEE5-25CB-4032-AE61-3276E3DDB952}"/>
    <dgm:cxn modelId="{D4A54C21-F25E-4693-AF2D-C42CE1F319C9}" srcId="{7944E80D-9349-4DC5-9ACB-3B6B9BC5BA06}" destId="{B9B58720-4BE1-4671-A645-1F1E1F52EBC0}" srcOrd="2" destOrd="0" parTransId="{0DDC7E2A-22C4-42CE-AD6F-F023DCF13EBF}" sibTransId="{ED144062-7436-44C2-87D9-2C92D6A5E790}"/>
    <dgm:cxn modelId="{9D46A2A7-8A35-453A-9861-D8EDB4596186}" type="presOf" srcId="{23DB9B96-3427-4069-A12D-D737D3D3F558}" destId="{B8B2F4E3-9208-4DCD-8D83-18D7A2F6CFBA}" srcOrd="0" destOrd="1" presId="urn:microsoft.com/office/officeart/2005/8/layout/vList5"/>
    <dgm:cxn modelId="{31EF57B3-3C59-4D53-95A5-E6ED26196213}" srcId="{B2384FB7-C524-4C35-B83B-07A268542198}" destId="{EEAB34BA-455B-43CC-8FB7-CC1C45CB2790}" srcOrd="2" destOrd="0" parTransId="{09E3C057-BDD2-47C5-99D5-5DAC92AAFFEB}" sibTransId="{3D2753E9-C530-42EC-9527-1C978BFCCB26}"/>
    <dgm:cxn modelId="{8347AC39-F8C8-45F4-B92A-5E9322C35608}" type="presOf" srcId="{B2384FB7-C524-4C35-B83B-07A268542198}" destId="{027AE367-900F-4C48-8EA9-6FB74A25BC99}" srcOrd="0" destOrd="0" presId="urn:microsoft.com/office/officeart/2005/8/layout/vList5"/>
    <dgm:cxn modelId="{8C37FFE8-1F77-43BA-80AF-EDD678090627}" type="presOf" srcId="{A5B340B5-2C5B-4E39-958A-662A90B0117F}" destId="{4DEF9906-BD26-4240-AE4D-D56B3DDCFA91}" srcOrd="0" destOrd="1" presId="urn:microsoft.com/office/officeart/2005/8/layout/vList5"/>
    <dgm:cxn modelId="{07ADCC5E-C8BF-4B80-831B-32C3058F1189}" type="presOf" srcId="{880F5979-A142-4969-910E-5CBBA43BA5AC}" destId="{AC44F5A2-06E3-4688-ADB3-51AAF8EF3255}" srcOrd="0" destOrd="0" presId="urn:microsoft.com/office/officeart/2005/8/layout/vList5"/>
    <dgm:cxn modelId="{E9C6B2E1-FA40-424E-8630-53091784D95B}" srcId="{7944E80D-9349-4DC5-9ACB-3B6B9BC5BA06}" destId="{F04275F1-45A5-4A2E-AE8D-FFE6AE80A8A6}" srcOrd="1" destOrd="0" parTransId="{F88760F5-30CB-4B2C-87A1-49510D89CBC9}" sibTransId="{791C0330-47FB-4525-9DE7-2CD77C95E4CF}"/>
    <dgm:cxn modelId="{B162A2FC-44BD-446F-8E3E-9480C32E7456}" type="presOf" srcId="{083114FF-9125-4385-9E3D-6185CEB60BB3}" destId="{B8B2F4E3-9208-4DCD-8D83-18D7A2F6CFBA}" srcOrd="0" destOrd="0" presId="urn:microsoft.com/office/officeart/2005/8/layout/vList5"/>
    <dgm:cxn modelId="{2F928A6D-3092-4B65-93C9-E491979CAB4A}" srcId="{880F5979-A142-4969-910E-5CBBA43BA5AC}" destId="{7B7CC69C-E2F5-4227-BEEF-8D8083AE85DF}" srcOrd="0" destOrd="0" parTransId="{928E78A0-B460-4060-B9ED-26C44C0C63D1}" sibTransId="{6FEA892A-AACE-4E10-841B-C5D6F3D52550}"/>
    <dgm:cxn modelId="{8C5F0E2D-C33F-4DD0-A65F-320796A0F313}" srcId="{B2384FB7-C524-4C35-B83B-07A268542198}" destId="{A5B340B5-2C5B-4E39-958A-662A90B0117F}" srcOrd="1" destOrd="0" parTransId="{B85E4BBC-F292-4323-9E71-6EB042E9FAD6}" sibTransId="{602D3D4E-AC6B-4ABD-A4E9-ED13A8A5BC0D}"/>
    <dgm:cxn modelId="{41809500-55A7-428D-A097-A64F967CD064}" type="presOf" srcId="{EEF4CAC8-B0F8-4DB0-AA9A-CACC9B4D561F}" destId="{4DEF9906-BD26-4240-AE4D-D56B3DDCFA91}" srcOrd="0" destOrd="0" presId="urn:microsoft.com/office/officeart/2005/8/layout/vList5"/>
    <dgm:cxn modelId="{125030A6-2747-4C76-AD6E-D87F57B684BD}" type="presOf" srcId="{EEAB34BA-455B-43CC-8FB7-CC1C45CB2790}" destId="{4DEF9906-BD26-4240-AE4D-D56B3DDCFA91}" srcOrd="0" destOrd="2" presId="urn:microsoft.com/office/officeart/2005/8/layout/vList5"/>
    <dgm:cxn modelId="{4CAC49FF-DCAF-49E8-858B-CD118D6435CA}" type="presParOf" srcId="{AC44F5A2-06E3-4688-ADB3-51AAF8EF3255}" destId="{B6C8D290-A5A4-4DF5-BB19-9282C419A807}" srcOrd="0" destOrd="0" presId="urn:microsoft.com/office/officeart/2005/8/layout/vList5"/>
    <dgm:cxn modelId="{E253A6BF-7D55-4A3B-97F3-B22FFB6138FD}" type="presParOf" srcId="{B6C8D290-A5A4-4DF5-BB19-9282C419A807}" destId="{DFAA3EE1-43D6-4E9A-B241-201E50EBD270}" srcOrd="0" destOrd="0" presId="urn:microsoft.com/office/officeart/2005/8/layout/vList5"/>
    <dgm:cxn modelId="{95A70427-D791-4A75-BF52-D13FD2AD55D9}" type="presParOf" srcId="{B6C8D290-A5A4-4DF5-BB19-9282C419A807}" destId="{B8B2F4E3-9208-4DCD-8D83-18D7A2F6CFBA}" srcOrd="1" destOrd="0" presId="urn:microsoft.com/office/officeart/2005/8/layout/vList5"/>
    <dgm:cxn modelId="{355A0BD4-6AD2-4FD2-8D55-3593AE0BCED0}" type="presParOf" srcId="{AC44F5A2-06E3-4688-ADB3-51AAF8EF3255}" destId="{85568F10-6076-4956-8614-2789EDAB881A}" srcOrd="1" destOrd="0" presId="urn:microsoft.com/office/officeart/2005/8/layout/vList5"/>
    <dgm:cxn modelId="{05E9A658-E2A8-4C4A-88B2-065712DCB424}" type="presParOf" srcId="{AC44F5A2-06E3-4688-ADB3-51AAF8EF3255}" destId="{9A7BB995-62BF-4FC6-B4AB-70ABAD1BA9F7}" srcOrd="2" destOrd="0" presId="urn:microsoft.com/office/officeart/2005/8/layout/vList5"/>
    <dgm:cxn modelId="{DA44F8EC-D68E-4DD2-B1F6-EA850310D0DE}" type="presParOf" srcId="{9A7BB995-62BF-4FC6-B4AB-70ABAD1BA9F7}" destId="{027AE367-900F-4C48-8EA9-6FB74A25BC99}" srcOrd="0" destOrd="0" presId="urn:microsoft.com/office/officeart/2005/8/layout/vList5"/>
    <dgm:cxn modelId="{0246CFEC-D6E6-4B0B-9DD7-F8097FFBDB86}" type="presParOf" srcId="{9A7BB995-62BF-4FC6-B4AB-70ABAD1BA9F7}" destId="{4DEF9906-BD26-4240-AE4D-D56B3DDCFA91}" srcOrd="1" destOrd="0" presId="urn:microsoft.com/office/officeart/2005/8/layout/vList5"/>
    <dgm:cxn modelId="{1EC347B4-8340-475A-8215-0564D9FB8EC0}" type="presParOf" srcId="{AC44F5A2-06E3-4688-ADB3-51AAF8EF3255}" destId="{4343DD33-B48F-479F-B450-A318CF646202}" srcOrd="3" destOrd="0" presId="urn:microsoft.com/office/officeart/2005/8/layout/vList5"/>
    <dgm:cxn modelId="{67E026B8-166E-42CB-9D99-F0848BD4D648}" type="presParOf" srcId="{AC44F5A2-06E3-4688-ADB3-51AAF8EF3255}" destId="{580A6A53-AF92-4541-B9A6-866E3AE2F601}" srcOrd="4" destOrd="0" presId="urn:microsoft.com/office/officeart/2005/8/layout/vList5"/>
    <dgm:cxn modelId="{3D361B10-ABB7-43A0-B67C-1B90AB1C7217}" type="presParOf" srcId="{580A6A53-AF92-4541-B9A6-866E3AE2F601}" destId="{CF59AEB1-1BF6-4AA7-8A8A-214D4D22F81C}" srcOrd="0" destOrd="0" presId="urn:microsoft.com/office/officeart/2005/8/layout/vList5"/>
    <dgm:cxn modelId="{EDEE0B18-0A6F-4FA3-B454-4707EABA9720}" type="presParOf" srcId="{580A6A53-AF92-4541-B9A6-866E3AE2F601}" destId="{BC8D1D01-80B3-481E-8265-0266A98AB66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E6C8EB-0A4F-40A8-A87A-5A828816B005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440483-9086-407A-BCDB-E38091194542}">
      <dgm:prSet phldrT="[Text]"/>
      <dgm:spPr/>
      <dgm:t>
        <a:bodyPr/>
        <a:lstStyle/>
        <a:p>
          <a:r>
            <a:rPr lang="en-US" b="1" dirty="0" smtClean="0"/>
            <a:t>RFP Part A</a:t>
          </a:r>
          <a:endParaRPr lang="en-US" b="1" dirty="0"/>
        </a:p>
      </dgm:t>
    </dgm:pt>
    <dgm:pt modelId="{2BDB961A-B016-4512-8121-5BBFB34C5BDB}" type="parTrans" cxnId="{81B4E3A5-0948-4994-81DC-46B6B580DB00}">
      <dgm:prSet/>
      <dgm:spPr/>
      <dgm:t>
        <a:bodyPr/>
        <a:lstStyle/>
        <a:p>
          <a:endParaRPr lang="en-US"/>
        </a:p>
      </dgm:t>
    </dgm:pt>
    <dgm:pt modelId="{5261940F-A06F-47A7-85FD-CCACED20B35A}" type="sibTrans" cxnId="{81B4E3A5-0948-4994-81DC-46B6B580DB00}">
      <dgm:prSet/>
      <dgm:spPr/>
      <dgm:t>
        <a:bodyPr/>
        <a:lstStyle/>
        <a:p>
          <a:endParaRPr lang="en-US"/>
        </a:p>
      </dgm:t>
    </dgm:pt>
    <dgm:pt modelId="{E8D70D00-7DBA-43DA-8A57-8A5B26EB0B1D}">
      <dgm:prSet phldrT="[Text]"/>
      <dgm:spPr/>
      <dgm:t>
        <a:bodyPr/>
        <a:lstStyle/>
        <a:p>
          <a:r>
            <a:rPr lang="en-US" dirty="0" smtClean="0"/>
            <a:t>Requirements</a:t>
          </a:r>
          <a:endParaRPr lang="en-US" dirty="0"/>
        </a:p>
      </dgm:t>
    </dgm:pt>
    <dgm:pt modelId="{65166C54-CF55-4B0C-8AAB-D5279C77A513}" type="parTrans" cxnId="{7E06A447-107C-4DBD-A5C4-FD4690FA95DE}">
      <dgm:prSet/>
      <dgm:spPr/>
      <dgm:t>
        <a:bodyPr/>
        <a:lstStyle/>
        <a:p>
          <a:endParaRPr lang="en-US"/>
        </a:p>
      </dgm:t>
    </dgm:pt>
    <dgm:pt modelId="{874D70FD-BB2A-42B6-B53B-7D861C33C531}" type="sibTrans" cxnId="{7E06A447-107C-4DBD-A5C4-FD4690FA95DE}">
      <dgm:prSet/>
      <dgm:spPr/>
      <dgm:t>
        <a:bodyPr/>
        <a:lstStyle/>
        <a:p>
          <a:endParaRPr lang="en-US"/>
        </a:p>
      </dgm:t>
    </dgm:pt>
    <dgm:pt modelId="{DD0045FA-6DCF-45B8-849A-E56DBF6C4D70}">
      <dgm:prSet phldrT="[Text]"/>
      <dgm:spPr/>
      <dgm:t>
        <a:bodyPr/>
        <a:lstStyle/>
        <a:p>
          <a:r>
            <a:rPr lang="en-US" dirty="0" smtClean="0"/>
            <a:t>Rules</a:t>
          </a:r>
          <a:endParaRPr lang="en-US" dirty="0"/>
        </a:p>
      </dgm:t>
    </dgm:pt>
    <dgm:pt modelId="{C7B3C012-BA56-47EB-9B04-271F8616B08E}" type="parTrans" cxnId="{86298A5E-4FCB-44E3-9C74-9BB344F351D1}">
      <dgm:prSet/>
      <dgm:spPr/>
      <dgm:t>
        <a:bodyPr/>
        <a:lstStyle/>
        <a:p>
          <a:endParaRPr lang="en-US"/>
        </a:p>
      </dgm:t>
    </dgm:pt>
    <dgm:pt modelId="{8C4A13E4-EE03-41A3-8185-C9B99556CBD3}" type="sibTrans" cxnId="{86298A5E-4FCB-44E3-9C74-9BB344F351D1}">
      <dgm:prSet/>
      <dgm:spPr/>
      <dgm:t>
        <a:bodyPr/>
        <a:lstStyle/>
        <a:p>
          <a:endParaRPr lang="en-US"/>
        </a:p>
      </dgm:t>
    </dgm:pt>
    <dgm:pt modelId="{CA22A471-0A9B-4B4C-9CBB-4DC5FD9F0C46}">
      <dgm:prSet phldrT="[Text]"/>
      <dgm:spPr/>
      <dgm:t>
        <a:bodyPr/>
        <a:lstStyle/>
        <a:p>
          <a:r>
            <a:rPr lang="en-US" b="1" dirty="0" smtClean="0"/>
            <a:t>RFP Part B</a:t>
          </a:r>
        </a:p>
        <a:p>
          <a:r>
            <a:rPr lang="en-US" b="1" dirty="0" smtClean="0"/>
            <a:t>Qualification</a:t>
          </a:r>
          <a:endParaRPr lang="en-US" b="1" dirty="0"/>
        </a:p>
      </dgm:t>
    </dgm:pt>
    <dgm:pt modelId="{274B33AE-784F-4B48-9B77-635180B1217E}" type="parTrans" cxnId="{C2E9FE6D-F0B2-4648-A517-E34626DE5D87}">
      <dgm:prSet/>
      <dgm:spPr/>
      <dgm:t>
        <a:bodyPr/>
        <a:lstStyle/>
        <a:p>
          <a:endParaRPr lang="en-US"/>
        </a:p>
      </dgm:t>
    </dgm:pt>
    <dgm:pt modelId="{839858D5-8245-41E8-BC53-B44CEBE29196}" type="sibTrans" cxnId="{C2E9FE6D-F0B2-4648-A517-E34626DE5D87}">
      <dgm:prSet/>
      <dgm:spPr/>
      <dgm:t>
        <a:bodyPr/>
        <a:lstStyle/>
        <a:p>
          <a:endParaRPr lang="en-US"/>
        </a:p>
      </dgm:t>
    </dgm:pt>
    <dgm:pt modelId="{02A30F25-E7E0-4F9C-ABDF-46587C1669C7}">
      <dgm:prSet phldrT="[Text]"/>
      <dgm:spPr/>
      <dgm:t>
        <a:bodyPr/>
        <a:lstStyle/>
        <a:p>
          <a:r>
            <a:rPr lang="en-US" b="1" dirty="0" smtClean="0"/>
            <a:t>RFP Part C</a:t>
          </a:r>
        </a:p>
        <a:p>
          <a:r>
            <a:rPr lang="en-US" b="1" dirty="0" smtClean="0"/>
            <a:t>Comparative Evaluation</a:t>
          </a:r>
          <a:endParaRPr lang="en-US" b="1" dirty="0"/>
        </a:p>
      </dgm:t>
    </dgm:pt>
    <dgm:pt modelId="{66DD517D-F568-4C0B-8C24-34C343FBB587}" type="parTrans" cxnId="{D5DD8B0F-77DD-416A-B51F-674D9CC5E5CE}">
      <dgm:prSet/>
      <dgm:spPr/>
      <dgm:t>
        <a:bodyPr/>
        <a:lstStyle/>
        <a:p>
          <a:endParaRPr lang="en-US"/>
        </a:p>
      </dgm:t>
    </dgm:pt>
    <dgm:pt modelId="{0D333A94-0345-4819-A014-952FF04FCCE2}" type="sibTrans" cxnId="{D5DD8B0F-77DD-416A-B51F-674D9CC5E5CE}">
      <dgm:prSet/>
      <dgm:spPr/>
      <dgm:t>
        <a:bodyPr/>
        <a:lstStyle/>
        <a:p>
          <a:endParaRPr lang="en-US"/>
        </a:p>
      </dgm:t>
    </dgm:pt>
    <dgm:pt modelId="{CB13B5D7-5FB3-43B2-9A46-304FF774461D}">
      <dgm:prSet phldrT="[Text]" custT="1"/>
      <dgm:spPr/>
      <dgm:t>
        <a:bodyPr/>
        <a:lstStyle/>
        <a:p>
          <a:r>
            <a:rPr lang="en-US" sz="1400" dirty="0" smtClean="0"/>
            <a:t>Price </a:t>
          </a:r>
          <a:endParaRPr lang="en-US" sz="1400" dirty="0"/>
        </a:p>
      </dgm:t>
    </dgm:pt>
    <dgm:pt modelId="{D3D00238-484A-49D0-B169-8B589CBE296D}" type="parTrans" cxnId="{68FA7495-97E2-4481-8DD8-391A172847E4}">
      <dgm:prSet/>
      <dgm:spPr/>
      <dgm:t>
        <a:bodyPr/>
        <a:lstStyle/>
        <a:p>
          <a:endParaRPr lang="en-US"/>
        </a:p>
      </dgm:t>
    </dgm:pt>
    <dgm:pt modelId="{A831BE37-2A86-4E71-8C05-FB79E0958F37}" type="sibTrans" cxnId="{68FA7495-97E2-4481-8DD8-391A172847E4}">
      <dgm:prSet/>
      <dgm:spPr/>
      <dgm:t>
        <a:bodyPr/>
        <a:lstStyle/>
        <a:p>
          <a:endParaRPr lang="en-US"/>
        </a:p>
      </dgm:t>
    </dgm:pt>
    <dgm:pt modelId="{9662E2F9-575C-4A96-9438-D6DFA892F72A}">
      <dgm:prSet phldrT="[Text]" custT="1"/>
      <dgm:spPr/>
      <dgm:t>
        <a:bodyPr/>
        <a:lstStyle/>
        <a:p>
          <a:r>
            <a:rPr lang="en-US" sz="1400" dirty="0" smtClean="0"/>
            <a:t> Job creation </a:t>
          </a:r>
          <a:endParaRPr lang="en-US" sz="1400" dirty="0"/>
        </a:p>
      </dgm:t>
    </dgm:pt>
    <dgm:pt modelId="{03736A7B-F0F7-4840-9895-BE97AEE1E5B7}" type="parTrans" cxnId="{9DEB3D6B-EB4B-4411-B08E-0AB11C570451}">
      <dgm:prSet/>
      <dgm:spPr/>
      <dgm:t>
        <a:bodyPr/>
        <a:lstStyle/>
        <a:p>
          <a:endParaRPr lang="en-US"/>
        </a:p>
      </dgm:t>
    </dgm:pt>
    <dgm:pt modelId="{56BE17E0-FFA9-4778-9A95-514666415E5A}" type="sibTrans" cxnId="{9DEB3D6B-EB4B-4411-B08E-0AB11C570451}">
      <dgm:prSet/>
      <dgm:spPr/>
      <dgm:t>
        <a:bodyPr/>
        <a:lstStyle/>
        <a:p>
          <a:endParaRPr lang="en-US"/>
        </a:p>
      </dgm:t>
    </dgm:pt>
    <dgm:pt modelId="{3F9A283B-2E3F-4ADE-94EE-C460448B4AB8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1" action="ppaction://hlinkpres?slideindex=1&amp;slidetitle="/>
            </a:rPr>
            <a:t>Land</a:t>
          </a:r>
          <a:endParaRPr lang="en-US" dirty="0"/>
        </a:p>
      </dgm:t>
    </dgm:pt>
    <dgm:pt modelId="{E04DA74C-A8FF-44B2-9531-E65D5C22EDF8}" type="parTrans" cxnId="{7E13D136-B18F-4383-BC3F-E23E5C7A9A6B}">
      <dgm:prSet/>
      <dgm:spPr/>
      <dgm:t>
        <a:bodyPr/>
        <a:lstStyle/>
        <a:p>
          <a:endParaRPr lang="en-US"/>
        </a:p>
      </dgm:t>
    </dgm:pt>
    <dgm:pt modelId="{E5E16E52-8067-4648-993F-32B60A781766}" type="sibTrans" cxnId="{7E13D136-B18F-4383-BC3F-E23E5C7A9A6B}">
      <dgm:prSet/>
      <dgm:spPr/>
      <dgm:t>
        <a:bodyPr/>
        <a:lstStyle/>
        <a:p>
          <a:endParaRPr lang="en-US"/>
        </a:p>
      </dgm:t>
    </dgm:pt>
    <dgm:pt modelId="{DB577556-E111-4F9D-B28D-B1A8E41B8295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2" action="ppaction://hlinkpres?slideindex=1&amp;slidetitle="/>
            </a:rPr>
            <a:t>Economic Develop</a:t>
          </a:r>
          <a:endParaRPr lang="en-US" dirty="0"/>
        </a:p>
      </dgm:t>
    </dgm:pt>
    <dgm:pt modelId="{76E8FF7D-682E-47F1-9034-CEF9EFA031C7}" type="parTrans" cxnId="{9A34B26C-8366-4ADC-87A3-EDEB75FC19CA}">
      <dgm:prSet/>
      <dgm:spPr/>
      <dgm:t>
        <a:bodyPr/>
        <a:lstStyle/>
        <a:p>
          <a:endParaRPr lang="en-US"/>
        </a:p>
      </dgm:t>
    </dgm:pt>
    <dgm:pt modelId="{70B35559-19C7-4D73-B585-BDF03D35560C}" type="sibTrans" cxnId="{9A34B26C-8366-4ADC-87A3-EDEB75FC19CA}">
      <dgm:prSet/>
      <dgm:spPr/>
      <dgm:t>
        <a:bodyPr/>
        <a:lstStyle/>
        <a:p>
          <a:endParaRPr lang="en-US"/>
        </a:p>
      </dgm:t>
    </dgm:pt>
    <dgm:pt modelId="{B4576919-2FE9-40F1-9718-555C4B00E4C0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3" action="ppaction://hlinkpres?slideindex=1&amp;slidetitle="/>
            </a:rPr>
            <a:t>Finance</a:t>
          </a:r>
          <a:endParaRPr lang="en-US" dirty="0"/>
        </a:p>
      </dgm:t>
    </dgm:pt>
    <dgm:pt modelId="{FC95C49C-9182-4702-8C3C-6A15BD6F97B7}" type="parTrans" cxnId="{F3BB2CB9-7A1F-48DC-BA8D-B6E26C6ADDDD}">
      <dgm:prSet/>
      <dgm:spPr/>
      <dgm:t>
        <a:bodyPr/>
        <a:lstStyle/>
        <a:p>
          <a:endParaRPr lang="en-US"/>
        </a:p>
      </dgm:t>
    </dgm:pt>
    <dgm:pt modelId="{78EE55BE-3C71-4EC6-B2D9-A6486036468C}" type="sibTrans" cxnId="{F3BB2CB9-7A1F-48DC-BA8D-B6E26C6ADDDD}">
      <dgm:prSet/>
      <dgm:spPr/>
      <dgm:t>
        <a:bodyPr/>
        <a:lstStyle/>
        <a:p>
          <a:endParaRPr lang="en-US"/>
        </a:p>
      </dgm:t>
    </dgm:pt>
    <dgm:pt modelId="{27C5DDC6-04B6-4043-BD8E-5EE5FB3B4D76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4" action="ppaction://hlinkpres?slideindex=1&amp;slidetitle="/>
            </a:rPr>
            <a:t>Technical</a:t>
          </a:r>
          <a:endParaRPr lang="en-US" dirty="0"/>
        </a:p>
      </dgm:t>
    </dgm:pt>
    <dgm:pt modelId="{3C10FEDC-A2FF-499B-BC35-995088D3AF4E}" type="parTrans" cxnId="{598D8817-42F7-4B80-8685-9243EDEB7124}">
      <dgm:prSet/>
      <dgm:spPr/>
      <dgm:t>
        <a:bodyPr/>
        <a:lstStyle/>
        <a:p>
          <a:endParaRPr lang="en-US"/>
        </a:p>
      </dgm:t>
    </dgm:pt>
    <dgm:pt modelId="{968938B9-FAE8-4E23-85F3-6CD40CB73F67}" type="sibTrans" cxnId="{598D8817-42F7-4B80-8685-9243EDEB7124}">
      <dgm:prSet/>
      <dgm:spPr/>
      <dgm:t>
        <a:bodyPr/>
        <a:lstStyle/>
        <a:p>
          <a:endParaRPr lang="en-US"/>
        </a:p>
      </dgm:t>
    </dgm:pt>
    <dgm:pt modelId="{33372E90-10DB-4353-BC90-55D632F54FB6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5" action="ppaction://hlinkpres?slideindex=1&amp;slidetitle="/>
            </a:rPr>
            <a:t>Environment</a:t>
          </a:r>
          <a:endParaRPr lang="en-US" dirty="0"/>
        </a:p>
      </dgm:t>
    </dgm:pt>
    <dgm:pt modelId="{3FE0FA40-D7EA-4796-9190-8DB64A3254CA}" type="parTrans" cxnId="{EF62FE8B-6CCD-47E1-9F25-D157AADE95E1}">
      <dgm:prSet/>
      <dgm:spPr/>
      <dgm:t>
        <a:bodyPr/>
        <a:lstStyle/>
        <a:p>
          <a:endParaRPr lang="en-US"/>
        </a:p>
      </dgm:t>
    </dgm:pt>
    <dgm:pt modelId="{54863B1F-DE58-4EDE-B171-4AAA89E21DBE}" type="sibTrans" cxnId="{EF62FE8B-6CCD-47E1-9F25-D157AADE95E1}">
      <dgm:prSet/>
      <dgm:spPr/>
      <dgm:t>
        <a:bodyPr/>
        <a:lstStyle/>
        <a:p>
          <a:endParaRPr lang="en-US"/>
        </a:p>
      </dgm:t>
    </dgm:pt>
    <dgm:pt modelId="{87C45F5C-5AEF-4DFF-A37C-1F9FE9CDEE17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6" action="ppaction://hlinkpres?slideindex=1&amp;slidetitle="/>
            </a:rPr>
            <a:t>Price</a:t>
          </a:r>
          <a:endParaRPr lang="en-US" dirty="0"/>
        </a:p>
      </dgm:t>
    </dgm:pt>
    <dgm:pt modelId="{D7C54E41-C9DE-46D2-8E7E-97EB0650C429}" type="parTrans" cxnId="{FE212184-B9C0-4A7E-9C69-1585AD2D8764}">
      <dgm:prSet/>
      <dgm:spPr/>
      <dgm:t>
        <a:bodyPr/>
        <a:lstStyle/>
        <a:p>
          <a:endParaRPr lang="en-US"/>
        </a:p>
      </dgm:t>
    </dgm:pt>
    <dgm:pt modelId="{97F81F80-DE01-49BF-ACB9-A0E41EF13C86}" type="sibTrans" cxnId="{FE212184-B9C0-4A7E-9C69-1585AD2D8764}">
      <dgm:prSet/>
      <dgm:spPr/>
      <dgm:t>
        <a:bodyPr/>
        <a:lstStyle/>
        <a:p>
          <a:endParaRPr lang="en-US"/>
        </a:p>
      </dgm:t>
    </dgm:pt>
    <dgm:pt modelId="{0B6BCC89-9133-4496-A985-1343BAD0F41E}">
      <dgm:prSet phldrT="[Text]" custT="1"/>
      <dgm:spPr/>
      <dgm:t>
        <a:bodyPr/>
        <a:lstStyle/>
        <a:p>
          <a:r>
            <a:rPr lang="en-US" sz="1400" dirty="0" smtClean="0"/>
            <a:t> Local content </a:t>
          </a:r>
          <a:endParaRPr lang="en-US" sz="1400" dirty="0"/>
        </a:p>
      </dgm:t>
    </dgm:pt>
    <dgm:pt modelId="{3C37CA03-CCE3-4E9B-8FB1-57B09FAA0B0F}" type="parTrans" cxnId="{5E21630D-B7BB-4B4C-92A2-CDE1618EECDC}">
      <dgm:prSet/>
      <dgm:spPr/>
      <dgm:t>
        <a:bodyPr/>
        <a:lstStyle/>
        <a:p>
          <a:endParaRPr lang="en-US"/>
        </a:p>
      </dgm:t>
    </dgm:pt>
    <dgm:pt modelId="{712DB577-8CA9-4ACD-8989-DBC1674680DB}" type="sibTrans" cxnId="{5E21630D-B7BB-4B4C-92A2-CDE1618EECDC}">
      <dgm:prSet/>
      <dgm:spPr/>
      <dgm:t>
        <a:bodyPr/>
        <a:lstStyle/>
        <a:p>
          <a:endParaRPr lang="en-US"/>
        </a:p>
      </dgm:t>
    </dgm:pt>
    <dgm:pt modelId="{16445BB4-F467-4447-9EF2-33C98BF64FEE}">
      <dgm:prSet phldrT="[Text]" custT="1"/>
      <dgm:spPr/>
      <dgm:t>
        <a:bodyPr/>
        <a:lstStyle/>
        <a:p>
          <a:r>
            <a:rPr lang="en-US" sz="1400" dirty="0" smtClean="0"/>
            <a:t> Ownership </a:t>
          </a:r>
          <a:endParaRPr lang="en-US" sz="1400" dirty="0"/>
        </a:p>
      </dgm:t>
    </dgm:pt>
    <dgm:pt modelId="{43B159C8-D6F3-4B84-AF54-1D9D6A8BBFF7}" type="parTrans" cxnId="{EABEE27C-32B0-4574-9E2C-7DA11A9DDDA1}">
      <dgm:prSet/>
      <dgm:spPr/>
      <dgm:t>
        <a:bodyPr/>
        <a:lstStyle/>
        <a:p>
          <a:endParaRPr lang="en-US"/>
        </a:p>
      </dgm:t>
    </dgm:pt>
    <dgm:pt modelId="{E1E0CBA1-6A6E-443E-8F8C-B16BA890AAD6}" type="sibTrans" cxnId="{EABEE27C-32B0-4574-9E2C-7DA11A9DDDA1}">
      <dgm:prSet/>
      <dgm:spPr/>
      <dgm:t>
        <a:bodyPr/>
        <a:lstStyle/>
        <a:p>
          <a:endParaRPr lang="en-US"/>
        </a:p>
      </dgm:t>
    </dgm:pt>
    <dgm:pt modelId="{EFF7F766-8041-4B1A-88C3-8627F0771E23}">
      <dgm:prSet phldrT="[Text]" custT="1"/>
      <dgm:spPr/>
      <dgm:t>
        <a:bodyPr/>
        <a:lstStyle/>
        <a:p>
          <a:r>
            <a:rPr lang="en-US" sz="1400" dirty="0" smtClean="0"/>
            <a:t>Preferential Procurement </a:t>
          </a:r>
          <a:endParaRPr lang="en-US" sz="1400" dirty="0"/>
        </a:p>
      </dgm:t>
    </dgm:pt>
    <dgm:pt modelId="{D5A926B2-5E58-4640-93AA-CEC0386350EE}" type="parTrans" cxnId="{1711908E-7F61-4ED5-BC0D-FFA07B791774}">
      <dgm:prSet/>
      <dgm:spPr/>
      <dgm:t>
        <a:bodyPr/>
        <a:lstStyle/>
        <a:p>
          <a:endParaRPr lang="en-US"/>
        </a:p>
      </dgm:t>
    </dgm:pt>
    <dgm:pt modelId="{A55384FE-3FD5-4FF6-9DE8-039BED432A7C}" type="sibTrans" cxnId="{1711908E-7F61-4ED5-BC0D-FFA07B791774}">
      <dgm:prSet/>
      <dgm:spPr/>
      <dgm:t>
        <a:bodyPr/>
        <a:lstStyle/>
        <a:p>
          <a:endParaRPr lang="en-US"/>
        </a:p>
      </dgm:t>
    </dgm:pt>
    <dgm:pt modelId="{3EF51B0B-7D0A-4F1A-9AC9-FFFF17331FE6}">
      <dgm:prSet phldrT="[Text]" custT="1"/>
      <dgm:spPr/>
      <dgm:t>
        <a:bodyPr/>
        <a:lstStyle/>
        <a:p>
          <a:r>
            <a:rPr lang="en-US" sz="1400" dirty="0" smtClean="0"/>
            <a:t>Enterprise Development</a:t>
          </a:r>
          <a:endParaRPr lang="en-US" sz="1400" dirty="0"/>
        </a:p>
      </dgm:t>
    </dgm:pt>
    <dgm:pt modelId="{AA2EC04D-C8FF-41B5-98D6-5FA5E19EBEF4}" type="parTrans" cxnId="{F734DA69-C4AA-45E5-9123-7B8CDA9CEE16}">
      <dgm:prSet/>
      <dgm:spPr/>
      <dgm:t>
        <a:bodyPr/>
        <a:lstStyle/>
        <a:p>
          <a:endParaRPr lang="en-US"/>
        </a:p>
      </dgm:t>
    </dgm:pt>
    <dgm:pt modelId="{122CA064-B59D-4B94-9FD5-0A19C44119E3}" type="sibTrans" cxnId="{F734DA69-C4AA-45E5-9123-7B8CDA9CEE16}">
      <dgm:prSet/>
      <dgm:spPr/>
      <dgm:t>
        <a:bodyPr/>
        <a:lstStyle/>
        <a:p>
          <a:endParaRPr lang="en-US"/>
        </a:p>
      </dgm:t>
    </dgm:pt>
    <dgm:pt modelId="{8EE5CC86-97BB-4D59-88EE-87D491CDEAA2}">
      <dgm:prSet phldrT="[Text]" custT="1"/>
      <dgm:spPr/>
      <dgm:t>
        <a:bodyPr/>
        <a:lstStyle/>
        <a:p>
          <a:r>
            <a:rPr lang="en-US" sz="1400" dirty="0" smtClean="0"/>
            <a:t>Socio-economic development</a:t>
          </a:r>
          <a:endParaRPr lang="en-US" sz="1400" dirty="0"/>
        </a:p>
      </dgm:t>
    </dgm:pt>
    <dgm:pt modelId="{07BC643E-D9E7-486C-8ED6-E213076123E5}" type="parTrans" cxnId="{3C1B3D29-5C27-4057-BFF0-E7F37B94D781}">
      <dgm:prSet/>
      <dgm:spPr/>
      <dgm:t>
        <a:bodyPr/>
        <a:lstStyle/>
        <a:p>
          <a:endParaRPr lang="en-US"/>
        </a:p>
      </dgm:t>
    </dgm:pt>
    <dgm:pt modelId="{1E6F9A41-4442-408C-9AE7-0C0290B2F2D4}" type="sibTrans" cxnId="{3C1B3D29-5C27-4057-BFF0-E7F37B94D781}">
      <dgm:prSet/>
      <dgm:spPr/>
      <dgm:t>
        <a:bodyPr/>
        <a:lstStyle/>
        <a:p>
          <a:endParaRPr lang="en-US"/>
        </a:p>
      </dgm:t>
    </dgm:pt>
    <dgm:pt modelId="{77A868AA-3E04-4D35-BA60-839D607C2061}">
      <dgm:prSet phldrT="[Text]" custT="1"/>
      <dgm:spPr/>
      <dgm:t>
        <a:bodyPr/>
        <a:lstStyle/>
        <a:p>
          <a:r>
            <a:rPr lang="en-US" sz="1400" dirty="0" smtClean="0"/>
            <a:t>Management Control </a:t>
          </a:r>
          <a:endParaRPr lang="en-US" sz="1400" dirty="0"/>
        </a:p>
      </dgm:t>
    </dgm:pt>
    <dgm:pt modelId="{26EBA7E7-9AE5-4DA8-9A79-13E63AE596EF}" type="parTrans" cxnId="{E5753BCB-E93C-461C-B8D6-5D8968F3EBE7}">
      <dgm:prSet/>
      <dgm:spPr/>
      <dgm:t>
        <a:bodyPr/>
        <a:lstStyle/>
        <a:p>
          <a:endParaRPr lang="en-US"/>
        </a:p>
      </dgm:t>
    </dgm:pt>
    <dgm:pt modelId="{8C87D645-4838-409C-9636-B08212EF87C8}" type="sibTrans" cxnId="{E5753BCB-E93C-461C-B8D6-5D8968F3EBE7}">
      <dgm:prSet/>
      <dgm:spPr/>
      <dgm:t>
        <a:bodyPr/>
        <a:lstStyle/>
        <a:p>
          <a:endParaRPr lang="en-US"/>
        </a:p>
      </dgm:t>
    </dgm:pt>
    <dgm:pt modelId="{D585BCDD-BD1F-42A5-A216-84229F7B6FAF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7" action="ppaction://hlinkpres?slideindex=1&amp;slidetitle="/>
            </a:rPr>
            <a:t>Capacity</a:t>
          </a:r>
          <a:endParaRPr lang="en-US" dirty="0"/>
        </a:p>
      </dgm:t>
    </dgm:pt>
    <dgm:pt modelId="{5BB76D95-6E26-45AF-9B4E-4A8E808269F5}" type="parTrans" cxnId="{5A68BBA4-B1CE-4FAE-AD42-6C32BC1D07F7}">
      <dgm:prSet/>
      <dgm:spPr/>
      <dgm:t>
        <a:bodyPr/>
        <a:lstStyle/>
        <a:p>
          <a:endParaRPr lang="en-US"/>
        </a:p>
      </dgm:t>
    </dgm:pt>
    <dgm:pt modelId="{E88B626D-6502-4521-9771-3F45CCB3E23F}" type="sibTrans" cxnId="{5A68BBA4-B1CE-4FAE-AD42-6C32BC1D07F7}">
      <dgm:prSet/>
      <dgm:spPr/>
      <dgm:t>
        <a:bodyPr/>
        <a:lstStyle/>
        <a:p>
          <a:endParaRPr lang="en-US"/>
        </a:p>
      </dgm:t>
    </dgm:pt>
    <dgm:pt modelId="{1BCE2D0D-AB21-45C6-BBD1-C2604119D0F2}" type="pres">
      <dgm:prSet presAssocID="{86E6C8EB-0A4F-40A8-A87A-5A828816B0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3D5493-4BF5-47AB-AF1B-7A091334C41F}" type="pres">
      <dgm:prSet presAssocID="{86E6C8EB-0A4F-40A8-A87A-5A828816B005}" presName="tSp" presStyleCnt="0"/>
      <dgm:spPr/>
    </dgm:pt>
    <dgm:pt modelId="{B25083DD-DE08-4D80-B0A9-65AD8C84BE00}" type="pres">
      <dgm:prSet presAssocID="{86E6C8EB-0A4F-40A8-A87A-5A828816B005}" presName="bSp" presStyleCnt="0"/>
      <dgm:spPr/>
    </dgm:pt>
    <dgm:pt modelId="{581724A8-3FB3-41A7-913C-6E023CC0C233}" type="pres">
      <dgm:prSet presAssocID="{86E6C8EB-0A4F-40A8-A87A-5A828816B005}" presName="process" presStyleCnt="0"/>
      <dgm:spPr/>
    </dgm:pt>
    <dgm:pt modelId="{0428D9D9-3A2D-428E-914E-6566BFCE3A70}" type="pres">
      <dgm:prSet presAssocID="{74440483-9086-407A-BCDB-E38091194542}" presName="composite1" presStyleCnt="0"/>
      <dgm:spPr/>
    </dgm:pt>
    <dgm:pt modelId="{557FD82B-3000-45D7-899E-86E30EC3E018}" type="pres">
      <dgm:prSet presAssocID="{74440483-9086-407A-BCDB-E38091194542}" presName="dummyNode1" presStyleLbl="node1" presStyleIdx="0" presStyleCnt="3"/>
      <dgm:spPr/>
    </dgm:pt>
    <dgm:pt modelId="{ADF83113-A450-4404-85B2-4BDDD29FDB06}" type="pres">
      <dgm:prSet presAssocID="{74440483-9086-407A-BCDB-E38091194542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492212-5E0F-41F3-8DAE-A34443075D0F}" type="pres">
      <dgm:prSet presAssocID="{74440483-9086-407A-BCDB-E38091194542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FFAF8F-27E5-45FA-B04E-EE266C5C1C23}" type="pres">
      <dgm:prSet presAssocID="{74440483-9086-407A-BCDB-E38091194542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2F43EC-C1B3-49BC-8268-09B4243ECF34}" type="pres">
      <dgm:prSet presAssocID="{74440483-9086-407A-BCDB-E38091194542}" presName="connSite1" presStyleCnt="0"/>
      <dgm:spPr/>
    </dgm:pt>
    <dgm:pt modelId="{A1F4E1AE-62CC-49B2-9DB0-67E492F98A08}" type="pres">
      <dgm:prSet presAssocID="{5261940F-A06F-47A7-85FD-CCACED20B35A}" presName="Name9" presStyleLbl="sibTrans2D1" presStyleIdx="0" presStyleCnt="2"/>
      <dgm:spPr/>
      <dgm:t>
        <a:bodyPr/>
        <a:lstStyle/>
        <a:p>
          <a:endParaRPr lang="en-US"/>
        </a:p>
      </dgm:t>
    </dgm:pt>
    <dgm:pt modelId="{F3CEBC65-53F1-4B40-9286-35CE2FD5E43D}" type="pres">
      <dgm:prSet presAssocID="{CA22A471-0A9B-4B4C-9CBB-4DC5FD9F0C46}" presName="composite2" presStyleCnt="0"/>
      <dgm:spPr/>
    </dgm:pt>
    <dgm:pt modelId="{7E745C65-1980-44D5-AD26-C9B5B3C55FAE}" type="pres">
      <dgm:prSet presAssocID="{CA22A471-0A9B-4B4C-9CBB-4DC5FD9F0C46}" presName="dummyNode2" presStyleLbl="node1" presStyleIdx="0" presStyleCnt="3"/>
      <dgm:spPr/>
    </dgm:pt>
    <dgm:pt modelId="{CCDE8A1B-A4F1-4F49-AFF3-0B71D8D654B0}" type="pres">
      <dgm:prSet presAssocID="{CA22A471-0A9B-4B4C-9CBB-4DC5FD9F0C46}" presName="childNode2" presStyleLbl="bgAcc1" presStyleIdx="1" presStyleCnt="3" custScaleY="1307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590B09-7077-4735-B04E-0BBD112BEC3D}" type="pres">
      <dgm:prSet presAssocID="{CA22A471-0A9B-4B4C-9CBB-4DC5FD9F0C46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204DC-C574-4015-B47F-B0061124EE17}" type="pres">
      <dgm:prSet presAssocID="{CA22A471-0A9B-4B4C-9CBB-4DC5FD9F0C46}" presName="parentNode2" presStyleLbl="node1" presStyleIdx="1" presStyleCnt="3" custLinFactNeighborX="-587" custLinFactNeighborY="-1623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AB57D5-12CE-452F-824C-B89E2D76C220}" type="pres">
      <dgm:prSet presAssocID="{CA22A471-0A9B-4B4C-9CBB-4DC5FD9F0C46}" presName="connSite2" presStyleCnt="0"/>
      <dgm:spPr/>
    </dgm:pt>
    <dgm:pt modelId="{2966D8FB-6711-47EF-9C11-A51E597D9F07}" type="pres">
      <dgm:prSet presAssocID="{839858D5-8245-41E8-BC53-B44CEBE29196}" presName="Name18" presStyleLbl="sibTrans2D1" presStyleIdx="1" presStyleCnt="2"/>
      <dgm:spPr/>
      <dgm:t>
        <a:bodyPr/>
        <a:lstStyle/>
        <a:p>
          <a:endParaRPr lang="en-US"/>
        </a:p>
      </dgm:t>
    </dgm:pt>
    <dgm:pt modelId="{A0B625D6-49DA-4217-A797-BB5EAF947B2C}" type="pres">
      <dgm:prSet presAssocID="{02A30F25-E7E0-4F9C-ABDF-46587C1669C7}" presName="composite1" presStyleCnt="0"/>
      <dgm:spPr/>
    </dgm:pt>
    <dgm:pt modelId="{2A7632D8-F160-4AB0-B9B3-920B837EAF83}" type="pres">
      <dgm:prSet presAssocID="{02A30F25-E7E0-4F9C-ABDF-46587C1669C7}" presName="dummyNode1" presStyleLbl="node1" presStyleIdx="1" presStyleCnt="3"/>
      <dgm:spPr/>
    </dgm:pt>
    <dgm:pt modelId="{593636DB-23B2-4E6C-97F6-F5504138DB8F}" type="pres">
      <dgm:prSet presAssocID="{02A30F25-E7E0-4F9C-ABDF-46587C1669C7}" presName="childNode1" presStyleLbl="bgAcc1" presStyleIdx="2" presStyleCnt="3" custScaleY="144478" custLinFactNeighborX="-2087" custLinFactNeighborY="-12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2B2265-2F40-4336-A87E-6375E4E3FCBB}" type="pres">
      <dgm:prSet presAssocID="{02A30F25-E7E0-4F9C-ABDF-46587C1669C7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97BAF-4172-4BE8-A50A-3F5AB1B755FE}" type="pres">
      <dgm:prSet presAssocID="{02A30F25-E7E0-4F9C-ABDF-46587C1669C7}" presName="parentNode1" presStyleLbl="node1" presStyleIdx="2" presStyleCnt="3" custLinFactNeighborX="142" custLinFactNeighborY="752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218B5A-7962-4768-8364-1EF604FA9B98}" type="pres">
      <dgm:prSet presAssocID="{02A30F25-E7E0-4F9C-ABDF-46587C1669C7}" presName="connSite1" presStyleCnt="0"/>
      <dgm:spPr/>
    </dgm:pt>
  </dgm:ptLst>
  <dgm:cxnLst>
    <dgm:cxn modelId="{4BE3FA94-0E38-415E-B35B-412F5910BE88}" type="presOf" srcId="{DD0045FA-6DCF-45B8-849A-E56DBF6C4D70}" destId="{ADF83113-A450-4404-85B2-4BDDD29FDB06}" srcOrd="0" destOrd="1" presId="urn:microsoft.com/office/officeart/2005/8/layout/hProcess4"/>
    <dgm:cxn modelId="{1711908E-7F61-4ED5-BC0D-FFA07B791774}" srcId="{02A30F25-E7E0-4F9C-ABDF-46587C1669C7}" destId="{EFF7F766-8041-4B1A-88C3-8627F0771E23}" srcOrd="5" destOrd="0" parTransId="{D5A926B2-5E58-4640-93AA-CEC0386350EE}" sibTransId="{A55384FE-3FD5-4FF6-9DE8-039BED432A7C}"/>
    <dgm:cxn modelId="{9DEB3D6B-EB4B-4411-B08E-0AB11C570451}" srcId="{02A30F25-E7E0-4F9C-ABDF-46587C1669C7}" destId="{9662E2F9-575C-4A96-9438-D6DFA892F72A}" srcOrd="1" destOrd="0" parTransId="{03736A7B-F0F7-4840-9895-BE97AEE1E5B7}" sibTransId="{56BE17E0-FFA9-4778-9A95-514666415E5A}"/>
    <dgm:cxn modelId="{B7C16EA8-2EF0-44EC-A8D0-C0BF33B1F073}" type="presOf" srcId="{74440483-9086-407A-BCDB-E38091194542}" destId="{13FFAF8F-27E5-45FA-B04E-EE266C5C1C23}" srcOrd="0" destOrd="0" presId="urn:microsoft.com/office/officeart/2005/8/layout/hProcess4"/>
    <dgm:cxn modelId="{5E21630D-B7BB-4B4C-92A2-CDE1618EECDC}" srcId="{02A30F25-E7E0-4F9C-ABDF-46587C1669C7}" destId="{0B6BCC89-9133-4496-A985-1343BAD0F41E}" srcOrd="2" destOrd="0" parTransId="{3C37CA03-CCE3-4E9B-8FB1-57B09FAA0B0F}" sibTransId="{712DB577-8CA9-4ACD-8989-DBC1674680DB}"/>
    <dgm:cxn modelId="{66843E59-CB2C-4616-9376-794177EA133C}" type="presOf" srcId="{8EE5CC86-97BB-4D59-88EE-87D491CDEAA2}" destId="{292B2265-2F40-4336-A87E-6375E4E3FCBB}" srcOrd="1" destOrd="7" presId="urn:microsoft.com/office/officeart/2005/8/layout/hProcess4"/>
    <dgm:cxn modelId="{EB854034-EF54-4D1A-86FF-36F019CFA174}" type="presOf" srcId="{CB13B5D7-5FB3-43B2-9A46-304FF774461D}" destId="{593636DB-23B2-4E6C-97F6-F5504138DB8F}" srcOrd="0" destOrd="0" presId="urn:microsoft.com/office/officeart/2005/8/layout/hProcess4"/>
    <dgm:cxn modelId="{5CB14DAB-0E7B-4824-943F-D050668BC1CC}" type="presOf" srcId="{3F9A283B-2E3F-4ADE-94EE-C460448B4AB8}" destId="{CCDE8A1B-A4F1-4F49-AFF3-0B71D8D654B0}" srcOrd="0" destOrd="1" presId="urn:microsoft.com/office/officeart/2005/8/layout/hProcess4"/>
    <dgm:cxn modelId="{FB48121B-A0CF-4FEB-9813-036C75E424DF}" type="presOf" srcId="{16445BB4-F467-4447-9EF2-33C98BF64FEE}" destId="{593636DB-23B2-4E6C-97F6-F5504138DB8F}" srcOrd="0" destOrd="3" presId="urn:microsoft.com/office/officeart/2005/8/layout/hProcess4"/>
    <dgm:cxn modelId="{9036B65F-6961-42CC-A1BF-238EBE603238}" type="presOf" srcId="{9662E2F9-575C-4A96-9438-D6DFA892F72A}" destId="{593636DB-23B2-4E6C-97F6-F5504138DB8F}" srcOrd="0" destOrd="1" presId="urn:microsoft.com/office/officeart/2005/8/layout/hProcess4"/>
    <dgm:cxn modelId="{A177B975-1C63-4C6A-AF2D-325C24F8C8EE}" type="presOf" srcId="{87C45F5C-5AEF-4DFF-A37C-1F9FE9CDEE17}" destId="{44590B09-7077-4735-B04E-0BBD112BEC3D}" srcOrd="1" destOrd="5" presId="urn:microsoft.com/office/officeart/2005/8/layout/hProcess4"/>
    <dgm:cxn modelId="{45205719-E6D2-4E29-99F3-EA8CE8E03D6A}" type="presOf" srcId="{27C5DDC6-04B6-4043-BD8E-5EE5FB3B4D76}" destId="{44590B09-7077-4735-B04E-0BBD112BEC3D}" srcOrd="1" destOrd="4" presId="urn:microsoft.com/office/officeart/2005/8/layout/hProcess4"/>
    <dgm:cxn modelId="{FFA38357-43DD-4CCD-96EE-F59A41070C68}" type="presOf" srcId="{33372E90-10DB-4353-BC90-55D632F54FB6}" destId="{44590B09-7077-4735-B04E-0BBD112BEC3D}" srcOrd="1" destOrd="0" presId="urn:microsoft.com/office/officeart/2005/8/layout/hProcess4"/>
    <dgm:cxn modelId="{6776BDE5-FEDA-412D-B785-DC1B8826008B}" type="presOf" srcId="{33372E90-10DB-4353-BC90-55D632F54FB6}" destId="{CCDE8A1B-A4F1-4F49-AFF3-0B71D8D654B0}" srcOrd="0" destOrd="0" presId="urn:microsoft.com/office/officeart/2005/8/layout/hProcess4"/>
    <dgm:cxn modelId="{EF62FE8B-6CCD-47E1-9F25-D157AADE95E1}" srcId="{CA22A471-0A9B-4B4C-9CBB-4DC5FD9F0C46}" destId="{33372E90-10DB-4353-BC90-55D632F54FB6}" srcOrd="0" destOrd="0" parTransId="{3FE0FA40-D7EA-4796-9190-8DB64A3254CA}" sibTransId="{54863B1F-DE58-4EDE-B171-4AAA89E21DBE}"/>
    <dgm:cxn modelId="{138416FE-6923-42CA-9C6E-E633E70ED086}" type="presOf" srcId="{77A868AA-3E04-4D35-BA60-839D607C2061}" destId="{292B2265-2F40-4336-A87E-6375E4E3FCBB}" srcOrd="1" destOrd="4" presId="urn:microsoft.com/office/officeart/2005/8/layout/hProcess4"/>
    <dgm:cxn modelId="{5A68BBA4-B1CE-4FAE-AD42-6C32BC1D07F7}" srcId="{CA22A471-0A9B-4B4C-9CBB-4DC5FD9F0C46}" destId="{D585BCDD-BD1F-42A5-A216-84229F7B6FAF}" srcOrd="6" destOrd="0" parTransId="{5BB76D95-6E26-45AF-9B4E-4A8E808269F5}" sibTransId="{E88B626D-6502-4521-9771-3F45CCB3E23F}"/>
    <dgm:cxn modelId="{971C2F92-7554-40BA-B7AD-173827385D05}" type="presOf" srcId="{02A30F25-E7E0-4F9C-ABDF-46587C1669C7}" destId="{63D97BAF-4172-4BE8-A50A-3F5AB1B755FE}" srcOrd="0" destOrd="0" presId="urn:microsoft.com/office/officeart/2005/8/layout/hProcess4"/>
    <dgm:cxn modelId="{81B4E3A5-0948-4994-81DC-46B6B580DB00}" srcId="{86E6C8EB-0A4F-40A8-A87A-5A828816B005}" destId="{74440483-9086-407A-BCDB-E38091194542}" srcOrd="0" destOrd="0" parTransId="{2BDB961A-B016-4512-8121-5BBFB34C5BDB}" sibTransId="{5261940F-A06F-47A7-85FD-CCACED20B35A}"/>
    <dgm:cxn modelId="{F3BB2CB9-7A1F-48DC-BA8D-B6E26C6ADDDD}" srcId="{CA22A471-0A9B-4B4C-9CBB-4DC5FD9F0C46}" destId="{B4576919-2FE9-40F1-9718-555C4B00E4C0}" srcOrd="3" destOrd="0" parTransId="{FC95C49C-9182-4702-8C3C-6A15BD6F97B7}" sibTransId="{78EE55BE-3C71-4EC6-B2D9-A6486036468C}"/>
    <dgm:cxn modelId="{FA90E08D-D13D-4CBE-99CF-5F03E6E6E823}" type="presOf" srcId="{EFF7F766-8041-4B1A-88C3-8627F0771E23}" destId="{593636DB-23B2-4E6C-97F6-F5504138DB8F}" srcOrd="0" destOrd="5" presId="urn:microsoft.com/office/officeart/2005/8/layout/hProcess4"/>
    <dgm:cxn modelId="{09629791-F4D0-4E2E-A063-F0AB2769967D}" type="presOf" srcId="{9662E2F9-575C-4A96-9438-D6DFA892F72A}" destId="{292B2265-2F40-4336-A87E-6375E4E3FCBB}" srcOrd="1" destOrd="1" presId="urn:microsoft.com/office/officeart/2005/8/layout/hProcess4"/>
    <dgm:cxn modelId="{FE212184-B9C0-4A7E-9C69-1585AD2D8764}" srcId="{CA22A471-0A9B-4B4C-9CBB-4DC5FD9F0C46}" destId="{87C45F5C-5AEF-4DFF-A37C-1F9FE9CDEE17}" srcOrd="5" destOrd="0" parTransId="{D7C54E41-C9DE-46D2-8E7E-97EB0650C429}" sibTransId="{97F81F80-DE01-49BF-ACB9-A0E41EF13C86}"/>
    <dgm:cxn modelId="{A09C9151-B75C-4677-B016-431B7637118E}" type="presOf" srcId="{DD0045FA-6DCF-45B8-849A-E56DBF6C4D70}" destId="{27492212-5E0F-41F3-8DAE-A34443075D0F}" srcOrd="1" destOrd="1" presId="urn:microsoft.com/office/officeart/2005/8/layout/hProcess4"/>
    <dgm:cxn modelId="{7E06A447-107C-4DBD-A5C4-FD4690FA95DE}" srcId="{74440483-9086-407A-BCDB-E38091194542}" destId="{E8D70D00-7DBA-43DA-8A57-8A5B26EB0B1D}" srcOrd="0" destOrd="0" parTransId="{65166C54-CF55-4B0C-8AAB-D5279C77A513}" sibTransId="{874D70FD-BB2A-42B6-B53B-7D861C33C531}"/>
    <dgm:cxn modelId="{506C2F8E-5E69-488C-A545-6D286E33FBBE}" type="presOf" srcId="{EFF7F766-8041-4B1A-88C3-8627F0771E23}" destId="{292B2265-2F40-4336-A87E-6375E4E3FCBB}" srcOrd="1" destOrd="5" presId="urn:microsoft.com/office/officeart/2005/8/layout/hProcess4"/>
    <dgm:cxn modelId="{7E13D136-B18F-4383-BC3F-E23E5C7A9A6B}" srcId="{CA22A471-0A9B-4B4C-9CBB-4DC5FD9F0C46}" destId="{3F9A283B-2E3F-4ADE-94EE-C460448B4AB8}" srcOrd="1" destOrd="0" parTransId="{E04DA74C-A8FF-44B2-9531-E65D5C22EDF8}" sibTransId="{E5E16E52-8067-4648-993F-32B60A781766}"/>
    <dgm:cxn modelId="{8A2ACEC1-A6AF-43E9-BC56-31810C22D353}" type="presOf" srcId="{D585BCDD-BD1F-42A5-A216-84229F7B6FAF}" destId="{44590B09-7077-4735-B04E-0BBD112BEC3D}" srcOrd="1" destOrd="6" presId="urn:microsoft.com/office/officeart/2005/8/layout/hProcess4"/>
    <dgm:cxn modelId="{5A4B3B78-0657-462D-AE49-D65E502E6402}" type="presOf" srcId="{0B6BCC89-9133-4496-A985-1343BAD0F41E}" destId="{292B2265-2F40-4336-A87E-6375E4E3FCBB}" srcOrd="1" destOrd="2" presId="urn:microsoft.com/office/officeart/2005/8/layout/hProcess4"/>
    <dgm:cxn modelId="{390E817E-A4EA-45DA-80BA-11D9190DE646}" type="presOf" srcId="{DB577556-E111-4F9D-B28D-B1A8E41B8295}" destId="{44590B09-7077-4735-B04E-0BBD112BEC3D}" srcOrd="1" destOrd="2" presId="urn:microsoft.com/office/officeart/2005/8/layout/hProcess4"/>
    <dgm:cxn modelId="{9A34B26C-8366-4ADC-87A3-EDEB75FC19CA}" srcId="{CA22A471-0A9B-4B4C-9CBB-4DC5FD9F0C46}" destId="{DB577556-E111-4F9D-B28D-B1A8E41B8295}" srcOrd="2" destOrd="0" parTransId="{76E8FF7D-682E-47F1-9034-CEF9EFA031C7}" sibTransId="{70B35559-19C7-4D73-B585-BDF03D35560C}"/>
    <dgm:cxn modelId="{598D8817-42F7-4B80-8685-9243EDEB7124}" srcId="{CA22A471-0A9B-4B4C-9CBB-4DC5FD9F0C46}" destId="{27C5DDC6-04B6-4043-BD8E-5EE5FB3B4D76}" srcOrd="4" destOrd="0" parTransId="{3C10FEDC-A2FF-499B-BC35-995088D3AF4E}" sibTransId="{968938B9-FAE8-4E23-85F3-6CD40CB73F67}"/>
    <dgm:cxn modelId="{86726FD3-43DF-4D81-96D1-548F9FA94F18}" type="presOf" srcId="{CA22A471-0A9B-4B4C-9CBB-4DC5FD9F0C46}" destId="{3D5204DC-C574-4015-B47F-B0061124EE17}" srcOrd="0" destOrd="0" presId="urn:microsoft.com/office/officeart/2005/8/layout/hProcess4"/>
    <dgm:cxn modelId="{5DC571D1-09DD-4117-8D1C-AC75C1F939C3}" type="presOf" srcId="{B4576919-2FE9-40F1-9718-555C4B00E4C0}" destId="{CCDE8A1B-A4F1-4F49-AFF3-0B71D8D654B0}" srcOrd="0" destOrd="3" presId="urn:microsoft.com/office/officeart/2005/8/layout/hProcess4"/>
    <dgm:cxn modelId="{B6305956-1A49-4CD2-9070-F8BFDCCFA650}" type="presOf" srcId="{3EF51B0B-7D0A-4F1A-9AC9-FFFF17331FE6}" destId="{593636DB-23B2-4E6C-97F6-F5504138DB8F}" srcOrd="0" destOrd="6" presId="urn:microsoft.com/office/officeart/2005/8/layout/hProcess4"/>
    <dgm:cxn modelId="{8D3439B3-84AA-4269-88EC-AF3F0BF4B658}" type="presOf" srcId="{DB577556-E111-4F9D-B28D-B1A8E41B8295}" destId="{CCDE8A1B-A4F1-4F49-AFF3-0B71D8D654B0}" srcOrd="0" destOrd="2" presId="urn:microsoft.com/office/officeart/2005/8/layout/hProcess4"/>
    <dgm:cxn modelId="{F734DA69-C4AA-45E5-9123-7B8CDA9CEE16}" srcId="{02A30F25-E7E0-4F9C-ABDF-46587C1669C7}" destId="{3EF51B0B-7D0A-4F1A-9AC9-FFFF17331FE6}" srcOrd="6" destOrd="0" parTransId="{AA2EC04D-C8FF-41B5-98D6-5FA5E19EBEF4}" sibTransId="{122CA064-B59D-4B94-9FD5-0A19C44119E3}"/>
    <dgm:cxn modelId="{BF800DBF-3119-441D-9DB2-24F5D73321B3}" type="presOf" srcId="{839858D5-8245-41E8-BC53-B44CEBE29196}" destId="{2966D8FB-6711-47EF-9C11-A51E597D9F07}" srcOrd="0" destOrd="0" presId="urn:microsoft.com/office/officeart/2005/8/layout/hProcess4"/>
    <dgm:cxn modelId="{C7482D53-32C4-4048-A71A-A294FE7B5B6D}" type="presOf" srcId="{5261940F-A06F-47A7-85FD-CCACED20B35A}" destId="{A1F4E1AE-62CC-49B2-9DB0-67E492F98A08}" srcOrd="0" destOrd="0" presId="urn:microsoft.com/office/officeart/2005/8/layout/hProcess4"/>
    <dgm:cxn modelId="{6895EC22-F503-4D3F-99F2-0BC19AADBC97}" type="presOf" srcId="{CB13B5D7-5FB3-43B2-9A46-304FF774461D}" destId="{292B2265-2F40-4336-A87E-6375E4E3FCBB}" srcOrd="1" destOrd="0" presId="urn:microsoft.com/office/officeart/2005/8/layout/hProcess4"/>
    <dgm:cxn modelId="{EABEE27C-32B0-4574-9E2C-7DA11A9DDDA1}" srcId="{02A30F25-E7E0-4F9C-ABDF-46587C1669C7}" destId="{16445BB4-F467-4447-9EF2-33C98BF64FEE}" srcOrd="3" destOrd="0" parTransId="{43B159C8-D6F3-4B84-AF54-1D9D6A8BBFF7}" sibTransId="{E1E0CBA1-6A6E-443E-8F8C-B16BA890AAD6}"/>
    <dgm:cxn modelId="{C9F12910-CC55-41A0-B149-97EDE92D4DC2}" type="presOf" srcId="{E8D70D00-7DBA-43DA-8A57-8A5B26EB0B1D}" destId="{ADF83113-A450-4404-85B2-4BDDD29FDB06}" srcOrd="0" destOrd="0" presId="urn:microsoft.com/office/officeart/2005/8/layout/hProcess4"/>
    <dgm:cxn modelId="{74BCC8F6-9177-4F26-9E81-F9D242F30265}" type="presOf" srcId="{B4576919-2FE9-40F1-9718-555C4B00E4C0}" destId="{44590B09-7077-4735-B04E-0BBD112BEC3D}" srcOrd="1" destOrd="3" presId="urn:microsoft.com/office/officeart/2005/8/layout/hProcess4"/>
    <dgm:cxn modelId="{D5DD8B0F-77DD-416A-B51F-674D9CC5E5CE}" srcId="{86E6C8EB-0A4F-40A8-A87A-5A828816B005}" destId="{02A30F25-E7E0-4F9C-ABDF-46587C1669C7}" srcOrd="2" destOrd="0" parTransId="{66DD517D-F568-4C0B-8C24-34C343FBB587}" sibTransId="{0D333A94-0345-4819-A014-952FF04FCCE2}"/>
    <dgm:cxn modelId="{4CB690E7-470C-404F-83DC-7B40AF0EAC0E}" type="presOf" srcId="{27C5DDC6-04B6-4043-BD8E-5EE5FB3B4D76}" destId="{CCDE8A1B-A4F1-4F49-AFF3-0B71D8D654B0}" srcOrd="0" destOrd="4" presId="urn:microsoft.com/office/officeart/2005/8/layout/hProcess4"/>
    <dgm:cxn modelId="{68FA7495-97E2-4481-8DD8-391A172847E4}" srcId="{02A30F25-E7E0-4F9C-ABDF-46587C1669C7}" destId="{CB13B5D7-5FB3-43B2-9A46-304FF774461D}" srcOrd="0" destOrd="0" parTransId="{D3D00238-484A-49D0-B169-8B589CBE296D}" sibTransId="{A831BE37-2A86-4E71-8C05-FB79E0958F37}"/>
    <dgm:cxn modelId="{755C4039-7B3C-4AA5-A428-C0EAD32180E5}" type="presOf" srcId="{16445BB4-F467-4447-9EF2-33C98BF64FEE}" destId="{292B2265-2F40-4336-A87E-6375E4E3FCBB}" srcOrd="1" destOrd="3" presId="urn:microsoft.com/office/officeart/2005/8/layout/hProcess4"/>
    <dgm:cxn modelId="{A9C4A396-E3F3-4DCC-AB94-FC277C97D1A6}" type="presOf" srcId="{D585BCDD-BD1F-42A5-A216-84229F7B6FAF}" destId="{CCDE8A1B-A4F1-4F49-AFF3-0B71D8D654B0}" srcOrd="0" destOrd="6" presId="urn:microsoft.com/office/officeart/2005/8/layout/hProcess4"/>
    <dgm:cxn modelId="{C2E9FE6D-F0B2-4648-A517-E34626DE5D87}" srcId="{86E6C8EB-0A4F-40A8-A87A-5A828816B005}" destId="{CA22A471-0A9B-4B4C-9CBB-4DC5FD9F0C46}" srcOrd="1" destOrd="0" parTransId="{274B33AE-784F-4B48-9B77-635180B1217E}" sibTransId="{839858D5-8245-41E8-BC53-B44CEBE29196}"/>
    <dgm:cxn modelId="{E5753BCB-E93C-461C-B8D6-5D8968F3EBE7}" srcId="{02A30F25-E7E0-4F9C-ABDF-46587C1669C7}" destId="{77A868AA-3E04-4D35-BA60-839D607C2061}" srcOrd="4" destOrd="0" parTransId="{26EBA7E7-9AE5-4DA8-9A79-13E63AE596EF}" sibTransId="{8C87D645-4838-409C-9636-B08212EF87C8}"/>
    <dgm:cxn modelId="{06AD7385-3054-4C1F-B0BF-82E899A6C96B}" type="presOf" srcId="{3EF51B0B-7D0A-4F1A-9AC9-FFFF17331FE6}" destId="{292B2265-2F40-4336-A87E-6375E4E3FCBB}" srcOrd="1" destOrd="6" presId="urn:microsoft.com/office/officeart/2005/8/layout/hProcess4"/>
    <dgm:cxn modelId="{84E461F2-66D6-41D9-9C8C-4C2DDAA58040}" type="presOf" srcId="{E8D70D00-7DBA-43DA-8A57-8A5B26EB0B1D}" destId="{27492212-5E0F-41F3-8DAE-A34443075D0F}" srcOrd="1" destOrd="0" presId="urn:microsoft.com/office/officeart/2005/8/layout/hProcess4"/>
    <dgm:cxn modelId="{5DA17E6B-EF98-4064-91BE-2D4597C15971}" type="presOf" srcId="{77A868AA-3E04-4D35-BA60-839D607C2061}" destId="{593636DB-23B2-4E6C-97F6-F5504138DB8F}" srcOrd="0" destOrd="4" presId="urn:microsoft.com/office/officeart/2005/8/layout/hProcess4"/>
    <dgm:cxn modelId="{BB09D6C1-BE48-474F-84CE-CE6E6CF9271E}" type="presOf" srcId="{8EE5CC86-97BB-4D59-88EE-87D491CDEAA2}" destId="{593636DB-23B2-4E6C-97F6-F5504138DB8F}" srcOrd="0" destOrd="7" presId="urn:microsoft.com/office/officeart/2005/8/layout/hProcess4"/>
    <dgm:cxn modelId="{D01F7728-2019-4CC6-A14B-268E493A5C68}" type="presOf" srcId="{86E6C8EB-0A4F-40A8-A87A-5A828816B005}" destId="{1BCE2D0D-AB21-45C6-BBD1-C2604119D0F2}" srcOrd="0" destOrd="0" presId="urn:microsoft.com/office/officeart/2005/8/layout/hProcess4"/>
    <dgm:cxn modelId="{3C1B3D29-5C27-4057-BFF0-E7F37B94D781}" srcId="{02A30F25-E7E0-4F9C-ABDF-46587C1669C7}" destId="{8EE5CC86-97BB-4D59-88EE-87D491CDEAA2}" srcOrd="7" destOrd="0" parTransId="{07BC643E-D9E7-486C-8ED6-E213076123E5}" sibTransId="{1E6F9A41-4442-408C-9AE7-0C0290B2F2D4}"/>
    <dgm:cxn modelId="{9DE8FFB5-1301-4C87-84DB-5C8154B112C1}" type="presOf" srcId="{87C45F5C-5AEF-4DFF-A37C-1F9FE9CDEE17}" destId="{CCDE8A1B-A4F1-4F49-AFF3-0B71D8D654B0}" srcOrd="0" destOrd="5" presId="urn:microsoft.com/office/officeart/2005/8/layout/hProcess4"/>
    <dgm:cxn modelId="{E81B39ED-4E27-4F00-8BCE-2C70EED1AFCC}" type="presOf" srcId="{0B6BCC89-9133-4496-A985-1343BAD0F41E}" destId="{593636DB-23B2-4E6C-97F6-F5504138DB8F}" srcOrd="0" destOrd="2" presId="urn:microsoft.com/office/officeart/2005/8/layout/hProcess4"/>
    <dgm:cxn modelId="{86298A5E-4FCB-44E3-9C74-9BB344F351D1}" srcId="{74440483-9086-407A-BCDB-E38091194542}" destId="{DD0045FA-6DCF-45B8-849A-E56DBF6C4D70}" srcOrd="1" destOrd="0" parTransId="{C7B3C012-BA56-47EB-9B04-271F8616B08E}" sibTransId="{8C4A13E4-EE03-41A3-8185-C9B99556CBD3}"/>
    <dgm:cxn modelId="{894258C6-705F-451B-8DCC-5DBF2193B465}" type="presOf" srcId="{3F9A283B-2E3F-4ADE-94EE-C460448B4AB8}" destId="{44590B09-7077-4735-B04E-0BBD112BEC3D}" srcOrd="1" destOrd="1" presId="urn:microsoft.com/office/officeart/2005/8/layout/hProcess4"/>
    <dgm:cxn modelId="{E40E9B07-AF8B-4A9A-804B-34463C35D049}" type="presParOf" srcId="{1BCE2D0D-AB21-45C6-BBD1-C2604119D0F2}" destId="{A73D5493-4BF5-47AB-AF1B-7A091334C41F}" srcOrd="0" destOrd="0" presId="urn:microsoft.com/office/officeart/2005/8/layout/hProcess4"/>
    <dgm:cxn modelId="{AFC8AFFB-5CB5-46D9-9BAD-2BD6DC0E6BE8}" type="presParOf" srcId="{1BCE2D0D-AB21-45C6-BBD1-C2604119D0F2}" destId="{B25083DD-DE08-4D80-B0A9-65AD8C84BE00}" srcOrd="1" destOrd="0" presId="urn:microsoft.com/office/officeart/2005/8/layout/hProcess4"/>
    <dgm:cxn modelId="{3A53609F-0658-43C1-A339-2D83E9F147EF}" type="presParOf" srcId="{1BCE2D0D-AB21-45C6-BBD1-C2604119D0F2}" destId="{581724A8-3FB3-41A7-913C-6E023CC0C233}" srcOrd="2" destOrd="0" presId="urn:microsoft.com/office/officeart/2005/8/layout/hProcess4"/>
    <dgm:cxn modelId="{D003DB2C-902C-451E-8CE5-E75C972952B0}" type="presParOf" srcId="{581724A8-3FB3-41A7-913C-6E023CC0C233}" destId="{0428D9D9-3A2D-428E-914E-6566BFCE3A70}" srcOrd="0" destOrd="0" presId="urn:microsoft.com/office/officeart/2005/8/layout/hProcess4"/>
    <dgm:cxn modelId="{5722335C-494C-4A11-81DF-825BF1D91B7D}" type="presParOf" srcId="{0428D9D9-3A2D-428E-914E-6566BFCE3A70}" destId="{557FD82B-3000-45D7-899E-86E30EC3E018}" srcOrd="0" destOrd="0" presId="urn:microsoft.com/office/officeart/2005/8/layout/hProcess4"/>
    <dgm:cxn modelId="{5383BA31-A0B8-4169-A05A-B78E86F89A58}" type="presParOf" srcId="{0428D9D9-3A2D-428E-914E-6566BFCE3A70}" destId="{ADF83113-A450-4404-85B2-4BDDD29FDB06}" srcOrd="1" destOrd="0" presId="urn:microsoft.com/office/officeart/2005/8/layout/hProcess4"/>
    <dgm:cxn modelId="{64281FE3-61C2-4068-A87D-6AA1BC4E6CCD}" type="presParOf" srcId="{0428D9D9-3A2D-428E-914E-6566BFCE3A70}" destId="{27492212-5E0F-41F3-8DAE-A34443075D0F}" srcOrd="2" destOrd="0" presId="urn:microsoft.com/office/officeart/2005/8/layout/hProcess4"/>
    <dgm:cxn modelId="{DFC630E1-183A-4E6C-92FC-C0516E90ECA9}" type="presParOf" srcId="{0428D9D9-3A2D-428E-914E-6566BFCE3A70}" destId="{13FFAF8F-27E5-45FA-B04E-EE266C5C1C23}" srcOrd="3" destOrd="0" presId="urn:microsoft.com/office/officeart/2005/8/layout/hProcess4"/>
    <dgm:cxn modelId="{17224F0D-35A1-4308-8D15-005D95A3767A}" type="presParOf" srcId="{0428D9D9-3A2D-428E-914E-6566BFCE3A70}" destId="{262F43EC-C1B3-49BC-8268-09B4243ECF34}" srcOrd="4" destOrd="0" presId="urn:microsoft.com/office/officeart/2005/8/layout/hProcess4"/>
    <dgm:cxn modelId="{40219359-8BFA-445C-926D-6C46F5AE453D}" type="presParOf" srcId="{581724A8-3FB3-41A7-913C-6E023CC0C233}" destId="{A1F4E1AE-62CC-49B2-9DB0-67E492F98A08}" srcOrd="1" destOrd="0" presId="urn:microsoft.com/office/officeart/2005/8/layout/hProcess4"/>
    <dgm:cxn modelId="{AA73423B-7C8C-46F4-9B9A-79425D1637B6}" type="presParOf" srcId="{581724A8-3FB3-41A7-913C-6E023CC0C233}" destId="{F3CEBC65-53F1-4B40-9286-35CE2FD5E43D}" srcOrd="2" destOrd="0" presId="urn:microsoft.com/office/officeart/2005/8/layout/hProcess4"/>
    <dgm:cxn modelId="{487B6992-5939-4F6A-BA54-5484BADC9538}" type="presParOf" srcId="{F3CEBC65-53F1-4B40-9286-35CE2FD5E43D}" destId="{7E745C65-1980-44D5-AD26-C9B5B3C55FAE}" srcOrd="0" destOrd="0" presId="urn:microsoft.com/office/officeart/2005/8/layout/hProcess4"/>
    <dgm:cxn modelId="{A1D20479-B740-49B1-AA87-838803988FA1}" type="presParOf" srcId="{F3CEBC65-53F1-4B40-9286-35CE2FD5E43D}" destId="{CCDE8A1B-A4F1-4F49-AFF3-0B71D8D654B0}" srcOrd="1" destOrd="0" presId="urn:microsoft.com/office/officeart/2005/8/layout/hProcess4"/>
    <dgm:cxn modelId="{BB625FC4-6B72-4C52-852A-5D2F0AED6559}" type="presParOf" srcId="{F3CEBC65-53F1-4B40-9286-35CE2FD5E43D}" destId="{44590B09-7077-4735-B04E-0BBD112BEC3D}" srcOrd="2" destOrd="0" presId="urn:microsoft.com/office/officeart/2005/8/layout/hProcess4"/>
    <dgm:cxn modelId="{7A838BE0-B89D-40D2-9AEA-C7E60ED2BE63}" type="presParOf" srcId="{F3CEBC65-53F1-4B40-9286-35CE2FD5E43D}" destId="{3D5204DC-C574-4015-B47F-B0061124EE17}" srcOrd="3" destOrd="0" presId="urn:microsoft.com/office/officeart/2005/8/layout/hProcess4"/>
    <dgm:cxn modelId="{E9DBC390-D684-4634-A62C-9B6AC4412B2C}" type="presParOf" srcId="{F3CEBC65-53F1-4B40-9286-35CE2FD5E43D}" destId="{EDAB57D5-12CE-452F-824C-B89E2D76C220}" srcOrd="4" destOrd="0" presId="urn:microsoft.com/office/officeart/2005/8/layout/hProcess4"/>
    <dgm:cxn modelId="{CCB8908B-12BE-41AE-8CB9-33762C01FD2E}" type="presParOf" srcId="{581724A8-3FB3-41A7-913C-6E023CC0C233}" destId="{2966D8FB-6711-47EF-9C11-A51E597D9F07}" srcOrd="3" destOrd="0" presId="urn:microsoft.com/office/officeart/2005/8/layout/hProcess4"/>
    <dgm:cxn modelId="{CBF656D3-6329-4CC3-828C-C2BBADC99711}" type="presParOf" srcId="{581724A8-3FB3-41A7-913C-6E023CC0C233}" destId="{A0B625D6-49DA-4217-A797-BB5EAF947B2C}" srcOrd="4" destOrd="0" presId="urn:microsoft.com/office/officeart/2005/8/layout/hProcess4"/>
    <dgm:cxn modelId="{58B2C444-A556-40EF-A95E-4196336FB94F}" type="presParOf" srcId="{A0B625D6-49DA-4217-A797-BB5EAF947B2C}" destId="{2A7632D8-F160-4AB0-B9B3-920B837EAF83}" srcOrd="0" destOrd="0" presId="urn:microsoft.com/office/officeart/2005/8/layout/hProcess4"/>
    <dgm:cxn modelId="{0B23649A-2158-457B-AAD4-ACFA1331D4DD}" type="presParOf" srcId="{A0B625D6-49DA-4217-A797-BB5EAF947B2C}" destId="{593636DB-23B2-4E6C-97F6-F5504138DB8F}" srcOrd="1" destOrd="0" presId="urn:microsoft.com/office/officeart/2005/8/layout/hProcess4"/>
    <dgm:cxn modelId="{2B9EDC4E-E385-4D75-8703-86BB6A3A9E83}" type="presParOf" srcId="{A0B625D6-49DA-4217-A797-BB5EAF947B2C}" destId="{292B2265-2F40-4336-A87E-6375E4E3FCBB}" srcOrd="2" destOrd="0" presId="urn:microsoft.com/office/officeart/2005/8/layout/hProcess4"/>
    <dgm:cxn modelId="{D671522B-F550-4D31-851F-57E18FDB8FF7}" type="presParOf" srcId="{A0B625D6-49DA-4217-A797-BB5EAF947B2C}" destId="{63D97BAF-4172-4BE8-A50A-3F5AB1B755FE}" srcOrd="3" destOrd="0" presId="urn:microsoft.com/office/officeart/2005/8/layout/hProcess4"/>
    <dgm:cxn modelId="{1FB44DDC-B631-416A-B063-A024FBCEAF11}" type="presParOf" srcId="{A0B625D6-49DA-4217-A797-BB5EAF947B2C}" destId="{66218B5A-7962-4768-8364-1EF604FA9B9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B2F4E3-9208-4DCD-8D83-18D7A2F6CFBA}">
      <dsp:nvSpPr>
        <dsp:cNvPr id="0" name=""/>
        <dsp:cNvSpPr/>
      </dsp:nvSpPr>
      <dsp:spPr>
        <a:xfrm rot="5400000">
          <a:off x="4753216" y="-1837888"/>
          <a:ext cx="1018691" cy="49529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Part A: General Requirements and Rules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Part B: Qualification Criteria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Part C: Economic Development</a:t>
          </a:r>
          <a:endParaRPr lang="en-US" sz="1600" kern="1200" dirty="0"/>
        </a:p>
      </dsp:txBody>
      <dsp:txXfrm rot="5400000">
        <a:off x="4753216" y="-1837888"/>
        <a:ext cx="1018691" cy="4952999"/>
      </dsp:txXfrm>
    </dsp:sp>
    <dsp:sp modelId="{DFAA3EE1-43D6-4E9A-B241-201E50EBD270}">
      <dsp:nvSpPr>
        <dsp:cNvPr id="0" name=""/>
        <dsp:cNvSpPr/>
      </dsp:nvSpPr>
      <dsp:spPr>
        <a:xfrm>
          <a:off x="0" y="1929"/>
          <a:ext cx="2786062" cy="1273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Request for Proposals</a:t>
          </a:r>
          <a:endParaRPr lang="en-US" sz="2000" kern="1200" dirty="0"/>
        </a:p>
      </dsp:txBody>
      <dsp:txXfrm>
        <a:off x="0" y="1929"/>
        <a:ext cx="2786062" cy="1273364"/>
      </dsp:txXfrm>
    </dsp:sp>
    <dsp:sp modelId="{4DEF9906-BD26-4240-AE4D-D56B3DDCFA91}">
      <dsp:nvSpPr>
        <dsp:cNvPr id="0" name=""/>
        <dsp:cNvSpPr/>
      </dsp:nvSpPr>
      <dsp:spPr>
        <a:xfrm rot="5400000">
          <a:off x="4753216" y="-500855"/>
          <a:ext cx="1018691" cy="49529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Wind PPA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Solar PPA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CSP PPA</a:t>
          </a:r>
          <a:endParaRPr lang="en-US" sz="1600" kern="1200" dirty="0"/>
        </a:p>
      </dsp:txBody>
      <dsp:txXfrm rot="5400000">
        <a:off x="4753216" y="-500855"/>
        <a:ext cx="1018691" cy="4952999"/>
      </dsp:txXfrm>
    </dsp:sp>
    <dsp:sp modelId="{027AE367-900F-4C48-8EA9-6FB74A25BC99}">
      <dsp:nvSpPr>
        <dsp:cNvPr id="0" name=""/>
        <dsp:cNvSpPr/>
      </dsp:nvSpPr>
      <dsp:spPr>
        <a:xfrm>
          <a:off x="0" y="1338961"/>
          <a:ext cx="2786062" cy="1273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Power Purchase Agreement</a:t>
          </a:r>
          <a:endParaRPr lang="en-US" sz="2000" kern="1200" dirty="0"/>
        </a:p>
      </dsp:txBody>
      <dsp:txXfrm>
        <a:off x="0" y="1338961"/>
        <a:ext cx="2786062" cy="1273364"/>
      </dsp:txXfrm>
    </dsp:sp>
    <dsp:sp modelId="{BC8D1D01-80B3-481E-8265-0266A98AB661}">
      <dsp:nvSpPr>
        <dsp:cNvPr id="0" name=""/>
        <dsp:cNvSpPr/>
      </dsp:nvSpPr>
      <dsp:spPr>
        <a:xfrm rot="5400000">
          <a:off x="4753216" y="836176"/>
          <a:ext cx="1018691" cy="49529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Contract between the IPP and the Department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Obligation for IPP to deliver as per their commitment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In buyer default – Department to pay the IPP</a:t>
          </a:r>
          <a:endParaRPr lang="en-US" sz="1600" kern="1200" dirty="0"/>
        </a:p>
      </dsp:txBody>
      <dsp:txXfrm rot="5400000">
        <a:off x="4753216" y="836176"/>
        <a:ext cx="1018691" cy="4952999"/>
      </dsp:txXfrm>
    </dsp:sp>
    <dsp:sp modelId="{CF59AEB1-1BF6-4AA7-8A8A-214D4D22F81C}">
      <dsp:nvSpPr>
        <dsp:cNvPr id="0" name=""/>
        <dsp:cNvSpPr/>
      </dsp:nvSpPr>
      <dsp:spPr>
        <a:xfrm>
          <a:off x="0" y="2675994"/>
          <a:ext cx="2786062" cy="12733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Implementation Agreement</a:t>
          </a:r>
          <a:endParaRPr lang="en-US" sz="2000" kern="1200" dirty="0"/>
        </a:p>
      </dsp:txBody>
      <dsp:txXfrm>
        <a:off x="0" y="2675994"/>
        <a:ext cx="2786062" cy="127336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F83113-A450-4404-85B2-4BDDD29FDB06}">
      <dsp:nvSpPr>
        <dsp:cNvPr id="0" name=""/>
        <dsp:cNvSpPr/>
      </dsp:nvSpPr>
      <dsp:spPr>
        <a:xfrm>
          <a:off x="4365" y="1308844"/>
          <a:ext cx="2128872" cy="17558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Requirements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Rules</a:t>
          </a:r>
          <a:endParaRPr lang="en-US" sz="1400" kern="1200" dirty="0"/>
        </a:p>
      </dsp:txBody>
      <dsp:txXfrm>
        <a:off x="4365" y="1308844"/>
        <a:ext cx="2128872" cy="1379615"/>
      </dsp:txXfrm>
    </dsp:sp>
    <dsp:sp modelId="{A1F4E1AE-62CC-49B2-9DB0-67E492F98A08}">
      <dsp:nvSpPr>
        <dsp:cNvPr id="0" name=""/>
        <dsp:cNvSpPr/>
      </dsp:nvSpPr>
      <dsp:spPr>
        <a:xfrm>
          <a:off x="1212054" y="1766687"/>
          <a:ext cx="2290605" cy="2290605"/>
        </a:xfrm>
        <a:prstGeom prst="leftCircularArrow">
          <a:avLst>
            <a:gd name="adj1" fmla="val 2907"/>
            <a:gd name="adj2" fmla="val 355619"/>
            <a:gd name="adj3" fmla="val 2134688"/>
            <a:gd name="adj4" fmla="val 9028047"/>
            <a:gd name="adj5" fmla="val 33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FFAF8F-27E5-45FA-B04E-EE266C5C1C23}">
      <dsp:nvSpPr>
        <dsp:cNvPr id="0" name=""/>
        <dsp:cNvSpPr/>
      </dsp:nvSpPr>
      <dsp:spPr>
        <a:xfrm>
          <a:off x="477448" y="2688459"/>
          <a:ext cx="1892331" cy="7525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RFP Part A</a:t>
          </a:r>
          <a:endParaRPr lang="en-US" sz="1400" b="1" kern="1200" dirty="0"/>
        </a:p>
      </dsp:txBody>
      <dsp:txXfrm>
        <a:off x="477448" y="2688459"/>
        <a:ext cx="1892331" cy="752517"/>
      </dsp:txXfrm>
    </dsp:sp>
    <dsp:sp modelId="{CCDE8A1B-A4F1-4F49-AFF3-0B71D8D654B0}">
      <dsp:nvSpPr>
        <dsp:cNvPr id="0" name=""/>
        <dsp:cNvSpPr/>
      </dsp:nvSpPr>
      <dsp:spPr>
        <a:xfrm>
          <a:off x="2686824" y="1036516"/>
          <a:ext cx="2128872" cy="2296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rId1" action="ppaction://hlinkpres?slideindex=1&amp;slidetitle="/>
            </a:rPr>
            <a:t>Environment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rId2" action="ppaction://hlinkpres?slideindex=1&amp;slidetitle="/>
            </a:rPr>
            <a:t>Land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rId3" action="ppaction://hlinkpres?slideindex=1&amp;slidetitle="/>
            </a:rPr>
            <a:t>Economic Develop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rId4" action="ppaction://hlinkpres?slideindex=1&amp;slidetitle="/>
            </a:rPr>
            <a:t>Finance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rId5" action="ppaction://hlinkpres?slideindex=1&amp;slidetitle="/>
            </a:rPr>
            <a:t>Technical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rId6" action="ppaction://hlinkpres?slideindex=1&amp;slidetitle="/>
            </a:rPr>
            <a:t>Price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rId7" action="ppaction://hlinkpres?slideindex=1&amp;slidetitle="/>
            </a:rPr>
            <a:t>Capacity</a:t>
          </a:r>
          <a:endParaRPr lang="en-US" sz="1400" kern="1200" dirty="0"/>
        </a:p>
      </dsp:txBody>
      <dsp:txXfrm>
        <a:off x="2686824" y="1528659"/>
        <a:ext cx="2128872" cy="1804523"/>
      </dsp:txXfrm>
    </dsp:sp>
    <dsp:sp modelId="{2966D8FB-6711-47EF-9C11-A51E597D9F07}">
      <dsp:nvSpPr>
        <dsp:cNvPr id="0" name=""/>
        <dsp:cNvSpPr/>
      </dsp:nvSpPr>
      <dsp:spPr>
        <a:xfrm>
          <a:off x="3838973" y="180841"/>
          <a:ext cx="2526884" cy="2526884"/>
        </a:xfrm>
        <a:prstGeom prst="circularArrow">
          <a:avLst>
            <a:gd name="adj1" fmla="val 2635"/>
            <a:gd name="adj2" fmla="val 320327"/>
            <a:gd name="adj3" fmla="val 19664065"/>
            <a:gd name="adj4" fmla="val 12735414"/>
            <a:gd name="adj5" fmla="val 307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5204DC-C574-4015-B47F-B0061124EE17}">
      <dsp:nvSpPr>
        <dsp:cNvPr id="0" name=""/>
        <dsp:cNvSpPr/>
      </dsp:nvSpPr>
      <dsp:spPr>
        <a:xfrm>
          <a:off x="3148798" y="808460"/>
          <a:ext cx="1892331" cy="7525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RFP Part B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Qualification</a:t>
          </a:r>
          <a:endParaRPr lang="en-US" sz="1400" b="1" kern="1200" dirty="0"/>
        </a:p>
      </dsp:txBody>
      <dsp:txXfrm>
        <a:off x="3148798" y="808460"/>
        <a:ext cx="1892331" cy="752517"/>
      </dsp:txXfrm>
    </dsp:sp>
    <dsp:sp modelId="{593636DB-23B2-4E6C-97F6-F5504138DB8F}">
      <dsp:nvSpPr>
        <dsp:cNvPr id="0" name=""/>
        <dsp:cNvSpPr/>
      </dsp:nvSpPr>
      <dsp:spPr>
        <a:xfrm>
          <a:off x="5324852" y="896143"/>
          <a:ext cx="2128872" cy="25368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Price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Job creation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Local content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Ownership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Management Control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Preferential Procurement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Enterprise Development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Socio-economic development</a:t>
          </a:r>
          <a:endParaRPr lang="en-US" sz="1400" kern="1200" dirty="0"/>
        </a:p>
      </dsp:txBody>
      <dsp:txXfrm>
        <a:off x="5324852" y="896143"/>
        <a:ext cx="2128872" cy="1993241"/>
      </dsp:txXfrm>
    </dsp:sp>
    <dsp:sp modelId="{63D97BAF-4172-4BE8-A50A-3F5AB1B755FE}">
      <dsp:nvSpPr>
        <dsp:cNvPr id="0" name=""/>
        <dsp:cNvSpPr/>
      </dsp:nvSpPr>
      <dsp:spPr>
        <a:xfrm>
          <a:off x="5845052" y="3254992"/>
          <a:ext cx="1892331" cy="7525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RFP Part C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Comparative Evaluation</a:t>
          </a:r>
          <a:endParaRPr lang="en-US" sz="1400" b="1" kern="1200" dirty="0"/>
        </a:p>
      </dsp:txBody>
      <dsp:txXfrm>
        <a:off x="5845052" y="3254992"/>
        <a:ext cx="1892331" cy="752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F9779-141F-44E7-B5C3-217223B7A566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452C9-DE16-4667-B9C8-BBCEEEECAD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001B-2663-44AA-AE34-0748B691D297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3D0B-005C-42FD-976E-A8655449A08D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160F9-47A4-4F98-B3D0-406D939E4A08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3FCB-ED90-420E-83BF-9EF5C6CF19B5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63D7-DA1A-4D98-903C-60FB5EACC6FA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6781-9DB6-4DF6-84B6-1A86601B7E14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D0BB9-FDA0-4457-9D91-2FF1C462F567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ACF4-C995-49C9-A392-9BD4CB74B4BE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FFB6F-3C05-4053-82E4-EEA00322D5EF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8F055-F86D-4C69-98FF-E128FFD82AB8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3F191-EA50-41F7-83D1-491FD2FE5D41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4E18-6BD0-4E33-9005-4F13D2A4208A}" type="datetime1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mtClean="0"/>
          </a:p>
        </p:txBody>
      </p:sp>
      <p:pic>
        <p:nvPicPr>
          <p:cNvPr id="9219" name="Picture 4" descr="Picture1"/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192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905000" y="2590800"/>
            <a:ext cx="7239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>
              <a:latin typeface="Arial" charset="0"/>
              <a:cs typeface="Arial" charset="0"/>
            </a:endParaRPr>
          </a:p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Renewable Energy IPP Procurement </a:t>
            </a:r>
            <a:r>
              <a:rPr lang="en-US" sz="2800" dirty="0" err="1" smtClean="0">
                <a:latin typeface="Arial" charset="0"/>
                <a:cs typeface="Arial" charset="0"/>
              </a:rPr>
              <a:t>Programme</a:t>
            </a:r>
            <a:r>
              <a:rPr lang="en-US" sz="2800" dirty="0" smtClean="0">
                <a:latin typeface="Arial" charset="0"/>
                <a:cs typeface="Arial" charset="0"/>
              </a:rPr>
              <a:t>: </a:t>
            </a:r>
          </a:p>
          <a:p>
            <a:pPr algn="ctr"/>
            <a:endParaRPr lang="en-US" sz="2800" dirty="0" smtClean="0">
              <a:latin typeface="Arial" charset="0"/>
              <a:cs typeface="Arial" charset="0"/>
            </a:endParaRPr>
          </a:p>
          <a:p>
            <a:pPr algn="ctr"/>
            <a:r>
              <a:rPr lang="en-US" sz="2800" dirty="0" smtClean="0">
                <a:latin typeface="Arial" charset="0"/>
                <a:cs typeface="Arial" charset="0"/>
              </a:rPr>
              <a:t>Summary of Evaluation Findings</a:t>
            </a:r>
          </a:p>
          <a:p>
            <a:pPr algn="r"/>
            <a:endParaRPr lang="en-US" sz="1600" b="1" dirty="0" smtClean="0">
              <a:latin typeface="Arial" charset="0"/>
              <a:cs typeface="Arial" charset="0"/>
            </a:endParaRPr>
          </a:p>
          <a:p>
            <a:pPr algn="r"/>
            <a:r>
              <a:rPr lang="en-US" sz="1600" b="1" dirty="0" smtClean="0">
                <a:latin typeface="Arial" charset="0"/>
                <a:cs typeface="Arial" charset="0"/>
              </a:rPr>
              <a:t>	</a:t>
            </a:r>
          </a:p>
          <a:p>
            <a:pPr algn="r"/>
            <a:endParaRPr lang="en-US" sz="1600" b="1" dirty="0" smtClean="0">
              <a:latin typeface="Arial" charset="0"/>
              <a:cs typeface="Arial" charset="0"/>
            </a:endParaRPr>
          </a:p>
          <a:p>
            <a:pPr algn="r"/>
            <a:r>
              <a:rPr lang="en-US" sz="1600" dirty="0" smtClean="0">
                <a:latin typeface="Arial" charset="0"/>
                <a:cs typeface="Arial" charset="0"/>
              </a:rPr>
              <a:t>07 December 2011</a:t>
            </a:r>
            <a:r>
              <a:rPr lang="en-US" sz="3200" b="1" dirty="0" smtClean="0">
                <a:latin typeface="Arial" charset="0"/>
                <a:cs typeface="Arial" charset="0"/>
              </a:rPr>
              <a:t/>
            </a:r>
            <a:br>
              <a:rPr lang="en-US" sz="3200" b="1" dirty="0" smtClean="0">
                <a:latin typeface="Arial" charset="0"/>
                <a:cs typeface="Arial" charset="0"/>
              </a:rPr>
            </a:br>
            <a:r>
              <a:rPr lang="en-US" sz="3200" b="1" dirty="0" smtClean="0"/>
              <a:t> </a:t>
            </a:r>
          </a:p>
          <a:p>
            <a:pPr algn="ctr"/>
            <a:endParaRPr lang="en-US" sz="3200" b="1" dirty="0" smtClean="0"/>
          </a:p>
          <a:p>
            <a:pPr algn="ctr"/>
            <a:endParaRPr lang="en-US" sz="3200" b="1" dirty="0" smtClean="0"/>
          </a:p>
          <a:p>
            <a:pPr algn="r"/>
            <a:endParaRPr lang="en-US" sz="1600" b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638800" y="2133600"/>
            <a:ext cx="1905000" cy="2133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ZA" sz="3600" b="1" dirty="0" smtClean="0">
                <a:latin typeface="Arial" charset="0"/>
                <a:cs typeface="Arial" charset="0"/>
              </a:rPr>
              <a:t>Recommended Preferred Bidders</a:t>
            </a:r>
            <a:br>
              <a:rPr lang="en-ZA" sz="3600" b="1" dirty="0" smtClean="0">
                <a:latin typeface="Arial" charset="0"/>
                <a:cs typeface="Arial" charset="0"/>
              </a:rPr>
            </a:br>
            <a:r>
              <a:rPr lang="en-ZA" sz="3600" b="1" dirty="0" smtClean="0">
                <a:latin typeface="Arial" charset="0"/>
                <a:cs typeface="Arial" charset="0"/>
              </a:rPr>
              <a:t>(Technology allocations)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2330-F682-4A82-9928-CFEFF938F70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295400"/>
          <a:ext cx="7895418" cy="43434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2056"/>
                <a:gridCol w="1024179"/>
                <a:gridCol w="1024179"/>
                <a:gridCol w="922942"/>
                <a:gridCol w="1042792"/>
                <a:gridCol w="1329270"/>
              </a:tblGrid>
              <a:tr h="81037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600" u="none" strike="noStrike" dirty="0">
                          <a:effectLst/>
                        </a:rPr>
                        <a:t>Allocation to Preferred Bidders: Window 1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600" u="none" strike="noStrike" dirty="0">
                          <a:effectLst/>
                        </a:rPr>
                        <a:t>Allocation per Determination </a:t>
                      </a:r>
                      <a:endParaRPr lang="en-ZA" sz="16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n-ZA" sz="1600" u="sng" strike="noStrike" dirty="0" smtClean="0">
                          <a:effectLst/>
                        </a:rPr>
                        <a:t>Still </a:t>
                      </a:r>
                      <a:r>
                        <a:rPr lang="en-ZA" sz="1600" u="sng" strike="noStrike" dirty="0">
                          <a:effectLst/>
                        </a:rPr>
                        <a:t>Available</a:t>
                      </a:r>
                      <a:endParaRPr lang="en-ZA" sz="1600" b="1" i="0" u="sng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ZA" sz="1600" u="none" strike="noStrike">
                          <a:effectLst/>
                        </a:rPr>
                        <a:t>MW allocation per Determination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78981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MW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Percentage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MW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Percentage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Solar PV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631.53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43.6%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818.47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56.4%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1450.00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Solar CSP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150.00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75.0%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50.00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25.0%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200.00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Wind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633.99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34.3%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1216.01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65.7%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1850.00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Biomass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0.0%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12.50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100.0%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12.50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Biogas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0.0%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12.50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100.0%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12.50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Landfill gas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0.0%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25.00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100.0%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25.00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8981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Small Hydro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0.0%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75.00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100.0%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75.00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u="none" strike="noStrike" dirty="0">
                          <a:effectLst/>
                        </a:rPr>
                        <a:t>Total MW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u="none" strike="noStrike" dirty="0">
                          <a:effectLst/>
                        </a:rPr>
                        <a:t>1415.52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u="none" strike="noStrike" dirty="0">
                          <a:effectLst/>
                        </a:rPr>
                        <a:t>39.0%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u="none" strike="noStrike" dirty="0">
                          <a:effectLst/>
                        </a:rPr>
                        <a:t>2209.48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u="none" strike="noStrike" dirty="0">
                          <a:effectLst/>
                        </a:rPr>
                        <a:t>61.0%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u="none" strike="noStrike" dirty="0">
                          <a:effectLst/>
                        </a:rPr>
                        <a:t>3625.00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Total Capacity - Bids Received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u="none" strike="noStrike" dirty="0">
                          <a:effectLst/>
                        </a:rPr>
                        <a:t>2127.66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56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Percentage Preferred Bidders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66.5%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1809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Number of Passing Bids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28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>
                          <a:effectLst/>
                        </a:rPr>
                        <a:t> 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>
                          <a:effectLst/>
                        </a:rPr>
                        <a:t> 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 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8229600" cy="1143000"/>
          </a:xfrm>
        </p:spPr>
        <p:txBody>
          <a:bodyPr>
            <a:noAutofit/>
          </a:bodyPr>
          <a:lstStyle/>
          <a:p>
            <a:r>
              <a:rPr lang="en-ZA" sz="3600" b="1" dirty="0" smtClean="0">
                <a:latin typeface="Arial" charset="0"/>
                <a:cs typeface="Arial" charset="0"/>
              </a:rPr>
              <a:t>Recommended Preferred Bidders – Solar PV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02D08-91AB-4367-AB74-95E62B64776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295400"/>
          <a:ext cx="8000998" cy="4343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71"/>
                <a:gridCol w="6286041"/>
                <a:gridCol w="1217486"/>
              </a:tblGrid>
              <a:tr h="657225">
                <a:tc>
                  <a:txBody>
                    <a:bodyPr/>
                    <a:lstStyle/>
                    <a:p>
                      <a:pPr algn="ctr" fontAlgn="ctr"/>
                      <a:endParaRPr lang="en-ZA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u="none" strike="noStrike" dirty="0" err="1">
                          <a:effectLst/>
                        </a:rPr>
                        <a:t>Project_Name</a:t>
                      </a:r>
                      <a:endParaRPr lang="en-ZA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u="none" strike="noStrike" dirty="0">
                          <a:effectLst/>
                        </a:rPr>
                        <a:t>Capacity (MW)</a:t>
                      </a:r>
                      <a:endParaRPr lang="en-ZA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SlimSun</a:t>
                      </a:r>
                      <a:r>
                        <a:rPr lang="en-ZA" sz="1200" u="none" strike="noStrike" dirty="0">
                          <a:effectLst/>
                        </a:rPr>
                        <a:t> </a:t>
                      </a:r>
                      <a:r>
                        <a:rPr lang="en-ZA" sz="1200" u="none" strike="noStrike" dirty="0" err="1">
                          <a:effectLst/>
                        </a:rPr>
                        <a:t>Swartland</a:t>
                      </a:r>
                      <a:r>
                        <a:rPr lang="en-ZA" sz="1200" u="none" strike="noStrike" dirty="0">
                          <a:effectLst/>
                        </a:rPr>
                        <a:t> Solar Park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5.00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>
                          <a:effectLst/>
                        </a:rPr>
                        <a:t>RustMo1 Solar Farm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6.76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Mulilo</a:t>
                      </a:r>
                      <a:r>
                        <a:rPr lang="en-ZA" sz="1200" u="none" strike="noStrike" dirty="0">
                          <a:effectLst/>
                        </a:rPr>
                        <a:t> Renewable Energy Solar PV De Aar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9.65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Konkoonsies</a:t>
                      </a:r>
                      <a:r>
                        <a:rPr lang="en-ZA" sz="1200" u="none" strike="noStrike" dirty="0">
                          <a:effectLst/>
                        </a:rPr>
                        <a:t> Solar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9.65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>
                          <a:effectLst/>
                        </a:rPr>
                        <a:t>Aries Solar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9.65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Greefspan</a:t>
                      </a:r>
                      <a:r>
                        <a:rPr lang="en-ZA" sz="1200" u="none" strike="noStrike" dirty="0">
                          <a:effectLst/>
                        </a:rPr>
                        <a:t> PV Power Plant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10.00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>
                          <a:effectLst/>
                        </a:rPr>
                        <a:t>Herbert PV Power Plant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19.90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Mulilo</a:t>
                      </a:r>
                      <a:r>
                        <a:rPr lang="en-ZA" sz="1200" u="none" strike="noStrike" dirty="0">
                          <a:effectLst/>
                        </a:rPr>
                        <a:t> Renewable Energy Solar PV </a:t>
                      </a:r>
                      <a:r>
                        <a:rPr lang="en-ZA" sz="1200" u="none" strike="noStrike" dirty="0" err="1">
                          <a:effectLst/>
                        </a:rPr>
                        <a:t>Prieska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19.93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Soutpan</a:t>
                      </a:r>
                      <a:r>
                        <a:rPr lang="en-ZA" sz="1200" u="none" strike="noStrike" dirty="0">
                          <a:effectLst/>
                        </a:rPr>
                        <a:t> Solar Park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28.00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Witkop</a:t>
                      </a:r>
                      <a:r>
                        <a:rPr lang="en-ZA" sz="1200" u="none" strike="noStrike" dirty="0">
                          <a:effectLst/>
                        </a:rPr>
                        <a:t> Solar Park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30.00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Touwsrivier</a:t>
                      </a:r>
                      <a:r>
                        <a:rPr lang="en-ZA" sz="1200" u="none" strike="noStrike" dirty="0">
                          <a:effectLst/>
                        </a:rPr>
                        <a:t> Project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36.00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>
                          <a:effectLst/>
                        </a:rPr>
                        <a:t>De Aar Solar PV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48.25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>
                          <a:effectLst/>
                        </a:rPr>
                        <a:t>SA Mainstream Renewable Power </a:t>
                      </a:r>
                      <a:r>
                        <a:rPr lang="en-ZA" sz="1200" u="none" strike="noStrike" dirty="0" err="1">
                          <a:effectLst/>
                        </a:rPr>
                        <a:t>Droogfontein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48.25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Letsatsi</a:t>
                      </a:r>
                      <a:r>
                        <a:rPr lang="en-ZA" sz="1200" u="none" strike="noStrike" dirty="0">
                          <a:effectLst/>
                        </a:rPr>
                        <a:t> Power Company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64.00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Lesedi</a:t>
                      </a:r>
                      <a:r>
                        <a:rPr lang="en-ZA" sz="1200" u="none" strike="noStrike" dirty="0">
                          <a:effectLst/>
                        </a:rPr>
                        <a:t> Power Company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64.00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Kalkbult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72.50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Kathu</a:t>
                      </a:r>
                      <a:r>
                        <a:rPr lang="en-ZA" sz="1200" u="none" strike="noStrike" dirty="0">
                          <a:effectLst/>
                        </a:rPr>
                        <a:t> Solar Energy Facility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75.00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>
                          <a:effectLst/>
                        </a:rPr>
                        <a:t>Solar Capital De Aar (Pty) Ltd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 dirty="0">
                          <a:effectLst/>
                        </a:rPr>
                        <a:t>75.00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9433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ZA" sz="1600" b="1" u="none" strike="noStrike" dirty="0">
                          <a:effectLst/>
                        </a:rPr>
                        <a:t>No. of Preferred Bidders for Solar Photovoltaic: 18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u="none" strike="noStrike" dirty="0">
                          <a:effectLst/>
                        </a:rPr>
                        <a:t>631.53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E21F15-1656-4D2B-A461-276F82FCCF9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0600" y="2262188"/>
          <a:ext cx="8153400" cy="2364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"/>
                <a:gridCol w="6492931"/>
                <a:gridCol w="1203269"/>
              </a:tblGrid>
              <a:tr h="657225">
                <a:tc>
                  <a:txBody>
                    <a:bodyPr/>
                    <a:lstStyle/>
                    <a:p>
                      <a:pPr algn="ctr" fontAlgn="ctr"/>
                      <a:endParaRPr lang="en-ZA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u="none" strike="noStrike" dirty="0" err="1">
                          <a:effectLst/>
                        </a:rPr>
                        <a:t>Project_Name</a:t>
                      </a:r>
                      <a:endParaRPr lang="en-ZA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u="none" strike="noStrike" dirty="0">
                          <a:effectLst/>
                        </a:rPr>
                        <a:t>Capacity (MW)</a:t>
                      </a:r>
                      <a:endParaRPr lang="en-ZA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Dassiesklip</a:t>
                      </a:r>
                      <a:r>
                        <a:rPr lang="en-ZA" sz="1200" u="none" strike="noStrike" dirty="0">
                          <a:effectLst/>
                        </a:rPr>
                        <a:t> Wind Energy Facility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26.19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MetroWind</a:t>
                      </a:r>
                      <a:r>
                        <a:rPr lang="en-ZA" sz="1200" u="none" strike="noStrike" dirty="0">
                          <a:effectLst/>
                        </a:rPr>
                        <a:t> Van </a:t>
                      </a:r>
                      <a:r>
                        <a:rPr lang="en-ZA" sz="1200" u="none" strike="noStrike" dirty="0" err="1">
                          <a:effectLst/>
                        </a:rPr>
                        <a:t>Stadens</a:t>
                      </a:r>
                      <a:r>
                        <a:rPr lang="en-ZA" sz="1200" u="none" strike="noStrike" dirty="0">
                          <a:effectLst/>
                        </a:rPr>
                        <a:t> Wind Farm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26.19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Hopefield</a:t>
                      </a:r>
                      <a:r>
                        <a:rPr lang="en-ZA" sz="1200" u="none" strike="noStrike" dirty="0">
                          <a:effectLst/>
                        </a:rPr>
                        <a:t> Wind Farm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65.40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Noblesfontein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72.75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>
                          <a:effectLst/>
                        </a:rPr>
                        <a:t>Red Cap </a:t>
                      </a:r>
                      <a:r>
                        <a:rPr lang="en-ZA" sz="1200" u="none" strike="noStrike" dirty="0" err="1">
                          <a:effectLst/>
                        </a:rPr>
                        <a:t>Kouga</a:t>
                      </a:r>
                      <a:r>
                        <a:rPr lang="en-ZA" sz="1200" u="none" strike="noStrike" dirty="0">
                          <a:effectLst/>
                        </a:rPr>
                        <a:t> Wind Farm - Oyster Bay</a:t>
                      </a:r>
                      <a:endParaRPr lang="en-ZA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77.60</a:t>
                      </a:r>
                      <a:endParaRPr lang="en-ZA" sz="1200" b="0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Dorper</a:t>
                      </a:r>
                      <a:r>
                        <a:rPr lang="en-ZA" sz="1200" u="none" strike="noStrike" dirty="0">
                          <a:effectLst/>
                        </a:rPr>
                        <a:t> Wind Farm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97.00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Jeffreys</a:t>
                      </a:r>
                      <a:r>
                        <a:rPr lang="en-ZA" sz="1200" u="none" strike="noStrike" dirty="0">
                          <a:effectLst/>
                        </a:rPr>
                        <a:t> Bay</a:t>
                      </a:r>
                      <a:endParaRPr lang="en-ZA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133.86</a:t>
                      </a:r>
                      <a:endParaRPr lang="en-ZA" sz="1200" b="0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>
                          <a:effectLst/>
                        </a:rPr>
                        <a:t>Cookhouse Wind Farm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 dirty="0">
                          <a:effectLst/>
                        </a:rPr>
                        <a:t>135.00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ZA" sz="1600" b="1" u="none" strike="noStrike" dirty="0">
                          <a:effectLst/>
                        </a:rPr>
                        <a:t>No. of Preferred Bidders for Wind: 8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u="none" strike="noStrike" dirty="0">
                          <a:effectLst/>
                        </a:rPr>
                        <a:t>633.99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1143000"/>
          </a:xfrm>
        </p:spPr>
        <p:txBody>
          <a:bodyPr>
            <a:noAutofit/>
          </a:bodyPr>
          <a:lstStyle/>
          <a:p>
            <a:r>
              <a:rPr lang="en-ZA" sz="3600" b="1" dirty="0" smtClean="0">
                <a:latin typeface="Arial" charset="0"/>
                <a:cs typeface="Arial" charset="0"/>
              </a:rPr>
              <a:t>Recommended Preferred Bidders – </a:t>
            </a:r>
            <a:br>
              <a:rPr lang="en-ZA" sz="3600" b="1" dirty="0" smtClean="0">
                <a:latin typeface="Arial" charset="0"/>
                <a:cs typeface="Arial" charset="0"/>
              </a:rPr>
            </a:br>
            <a:r>
              <a:rPr lang="en-ZA" sz="3600" b="1" dirty="0" smtClean="0">
                <a:latin typeface="Arial" charset="0"/>
                <a:cs typeface="Arial" charset="0"/>
              </a:rPr>
              <a:t>Wind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ADAE9-D7DB-455E-812A-A7C650DAB8D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2057400"/>
          <a:ext cx="8153400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400"/>
                <a:gridCol w="6416731"/>
                <a:gridCol w="1203269"/>
              </a:tblGrid>
              <a:tr h="657225">
                <a:tc>
                  <a:txBody>
                    <a:bodyPr/>
                    <a:lstStyle/>
                    <a:p>
                      <a:pPr algn="ctr" fontAlgn="ctr"/>
                      <a:endParaRPr lang="en-ZA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u="none" strike="noStrike" dirty="0" err="1">
                          <a:effectLst/>
                        </a:rPr>
                        <a:t>Project_Name</a:t>
                      </a:r>
                      <a:endParaRPr lang="en-ZA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u="none" strike="noStrike" dirty="0">
                          <a:effectLst/>
                        </a:rPr>
                        <a:t>Capacity (MW)</a:t>
                      </a:r>
                      <a:endParaRPr lang="en-ZA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Khi</a:t>
                      </a:r>
                      <a:r>
                        <a:rPr lang="en-ZA" sz="1200" u="none" strike="noStrike" dirty="0">
                          <a:effectLst/>
                        </a:rPr>
                        <a:t> Solar One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>
                          <a:effectLst/>
                        </a:rPr>
                        <a:t>50.00</a:t>
                      </a:r>
                      <a:endParaRPr lang="en-ZA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u="none" strike="noStrike" dirty="0" err="1">
                          <a:effectLst/>
                        </a:rPr>
                        <a:t>KaXu</a:t>
                      </a:r>
                      <a:r>
                        <a:rPr lang="en-ZA" sz="1200" u="none" strike="noStrike" dirty="0">
                          <a:effectLst/>
                        </a:rPr>
                        <a:t> Solar One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u="none" strike="noStrike" dirty="0">
                          <a:effectLst/>
                        </a:rPr>
                        <a:t>100.00</a:t>
                      </a:r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14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ZA" sz="1600" b="1" u="none" strike="noStrike" dirty="0">
                          <a:effectLst/>
                        </a:rPr>
                        <a:t>No. of Preferred Bidders for Solar CSP: 2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u="none" strike="noStrike" dirty="0">
                          <a:effectLst/>
                        </a:rPr>
                        <a:t>150.00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>
            <a:noAutofit/>
          </a:bodyPr>
          <a:lstStyle/>
          <a:p>
            <a:r>
              <a:rPr lang="en-ZA" sz="3600" b="1" dirty="0" smtClean="0">
                <a:latin typeface="Arial" charset="0"/>
                <a:cs typeface="Arial" charset="0"/>
              </a:rPr>
              <a:t>Recommended Preferred Bidders – Solar CSP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903383"/>
          </a:xfrm>
        </p:spPr>
        <p:txBody>
          <a:bodyPr>
            <a:normAutofit fontScale="90000"/>
          </a:bodyPr>
          <a:lstStyle/>
          <a:p>
            <a:r>
              <a:rPr lang="en-ZA" sz="3600" b="1" dirty="0" smtClean="0">
                <a:latin typeface="Arial" charset="0"/>
                <a:cs typeface="Arial" charset="0"/>
              </a:rPr>
              <a:t>Findings of independent review teams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8077200" cy="44958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ZA" sz="2400" dirty="0" smtClean="0"/>
              <a:t>Independent legal review</a:t>
            </a:r>
          </a:p>
          <a:p>
            <a:pPr marL="400050" lvl="1" indent="0">
              <a:buFont typeface="Arial" charset="0"/>
              <a:buNone/>
              <a:defRPr/>
            </a:pPr>
            <a:r>
              <a:rPr lang="en-ZA" sz="1600" dirty="0" smtClean="0"/>
              <a:t>“appropriate process was undertaken to ensure a consistent approach”</a:t>
            </a:r>
          </a:p>
          <a:p>
            <a:pPr marL="400050" lvl="1" indent="0">
              <a:buFont typeface="Arial" charset="0"/>
              <a:buNone/>
              <a:defRPr/>
            </a:pPr>
            <a:endParaRPr lang="en-ZA" sz="1600" dirty="0" smtClean="0"/>
          </a:p>
          <a:p>
            <a:pPr>
              <a:defRPr/>
            </a:pPr>
            <a:r>
              <a:rPr lang="en-ZA" sz="2400" dirty="0" smtClean="0"/>
              <a:t>Independent technical review</a:t>
            </a:r>
          </a:p>
          <a:p>
            <a:pPr marL="400050" lvl="1" indent="0">
              <a:buFont typeface="Arial" charset="0"/>
              <a:buNone/>
              <a:defRPr/>
            </a:pPr>
            <a:r>
              <a:rPr lang="en-ZA" sz="1600" dirty="0" smtClean="0"/>
              <a:t>“TWC </a:t>
            </a:r>
            <a:r>
              <a:rPr lang="en-ZA" sz="1600" dirty="0"/>
              <a:t>is also satisfied that the technical evaluation has been undertaken in accordance with the agreed </a:t>
            </a:r>
            <a:r>
              <a:rPr lang="en-ZA" sz="1600" dirty="0" smtClean="0"/>
              <a:t>methodology”</a:t>
            </a:r>
          </a:p>
          <a:p>
            <a:pPr marL="400050" lvl="1" indent="0">
              <a:buFont typeface="Arial" charset="0"/>
              <a:buNone/>
              <a:defRPr/>
            </a:pPr>
            <a:endParaRPr lang="en-ZA" sz="1600" dirty="0" smtClean="0"/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ZA" sz="2400" dirty="0" smtClean="0"/>
              <a:t>Financial cross-moderation</a:t>
            </a:r>
            <a:endParaRPr lang="en-ZA" sz="2400" dirty="0"/>
          </a:p>
          <a:p>
            <a:pPr marL="400050" lvl="1" indent="0">
              <a:buFont typeface="Arial" charset="0"/>
              <a:buNone/>
              <a:defRPr/>
            </a:pPr>
            <a:r>
              <a:rPr lang="en-ZA" sz="1600" dirty="0" smtClean="0"/>
              <a:t>The final results from the financial team reflects the cross-moderation between financial firms.</a:t>
            </a:r>
          </a:p>
          <a:p>
            <a:pPr marL="400050" lvl="1" indent="0">
              <a:buFont typeface="Arial" charset="0"/>
              <a:buNone/>
              <a:defRPr/>
            </a:pPr>
            <a:endParaRPr lang="en-ZA" sz="1600" dirty="0" smtClean="0"/>
          </a:p>
          <a:p>
            <a:pPr>
              <a:defRPr/>
            </a:pPr>
            <a:r>
              <a:rPr lang="en-ZA" sz="2400" dirty="0" smtClean="0"/>
              <a:t>Governance review</a:t>
            </a:r>
            <a:endParaRPr lang="en-ZA" sz="2400" dirty="0"/>
          </a:p>
          <a:p>
            <a:pPr marL="400050" lvl="1" indent="0">
              <a:buFont typeface="Arial" charset="0"/>
              <a:buNone/>
              <a:defRPr/>
            </a:pPr>
            <a:r>
              <a:rPr lang="en-ZA" sz="1600" dirty="0" smtClean="0"/>
              <a:t>“we </a:t>
            </a:r>
            <a:r>
              <a:rPr lang="en-ZA" sz="1600" dirty="0"/>
              <a:t>did not observe evidence </a:t>
            </a:r>
            <a:r>
              <a:rPr lang="en-ZA" sz="1600" dirty="0" smtClean="0"/>
              <a:t>of </a:t>
            </a:r>
            <a:r>
              <a:rPr lang="en-ZA" sz="1600" dirty="0"/>
              <a:t>breaches in governance </a:t>
            </a:r>
            <a:r>
              <a:rPr lang="en-ZA" sz="1600" dirty="0" smtClean="0"/>
              <a:t>with impact </a:t>
            </a:r>
            <a:r>
              <a:rPr lang="en-ZA" sz="1600" dirty="0"/>
              <a:t>on the validity of the overall process </a:t>
            </a:r>
            <a:r>
              <a:rPr lang="en-ZA" sz="1600" dirty="0" smtClean="0"/>
              <a:t>recommendations”</a:t>
            </a:r>
            <a:endParaRPr lang="en-ZA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Thank You</a:t>
            </a:r>
            <a:endParaRPr lang="en-US" sz="1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5438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Agenda</a:t>
            </a:r>
            <a:endParaRPr lang="en-US" sz="32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8153400" cy="4724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ZA" sz="2400" dirty="0" smtClean="0"/>
              <a:t>Overview of Evaluation Process.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ZA" sz="2400" dirty="0" smtClean="0"/>
              <a:t>Overall Evaluation Recommendation.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ZA" sz="2000" dirty="0" smtClean="0"/>
              <a:t>Preferred Bidder technology allocation.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ZA" sz="2000" dirty="0" smtClean="0"/>
              <a:t>Preferred Bidder Project Name and MW allocation.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ZA" sz="2400" dirty="0" smtClean="0"/>
              <a:t>Findings of Independent Review Team.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225675"/>
            <a:ext cx="7772400" cy="136207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Overview of evaluation process.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8745C-701E-401C-B448-8C68D54DA06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>
          <a:xfrm>
            <a:off x="6096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charset="0"/>
                <a:cs typeface="Arial" charset="0"/>
              </a:rPr>
              <a:t>Introduction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7620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1800" dirty="0" smtClean="0"/>
              <a:t>The Minister has determined, in consultation with NERSA, that New Generation Capacity is required in accordance with the IRP2010.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The determination provides for procurement of 3725MW across different technologies </a:t>
            </a:r>
          </a:p>
          <a:p>
            <a:pPr>
              <a:buNone/>
              <a:defRPr/>
            </a:pPr>
            <a:r>
              <a:rPr lang="en-US" sz="1800" dirty="0" smtClean="0"/>
              <a:t>        (inclusive of 100 MW Small Projects).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Procurement documents were prepared and approved by the DG to procure power from the private sector. (safe for the 100 MW Small Projects)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The procurement documents were released on the </a:t>
            </a:r>
            <a:r>
              <a:rPr lang="en-US" sz="1800" u="sng" dirty="0" smtClean="0"/>
              <a:t>03 of August </a:t>
            </a:r>
            <a:r>
              <a:rPr lang="en-US" sz="1800" dirty="0" smtClean="0"/>
              <a:t>and compulsory bidders conference for the first and second window, was on the </a:t>
            </a:r>
            <a:r>
              <a:rPr lang="en-US" sz="1800" u="sng" dirty="0" smtClean="0"/>
              <a:t>14 of September</a:t>
            </a:r>
            <a:r>
              <a:rPr lang="en-US" sz="1800" dirty="0" smtClean="0"/>
              <a:t>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 </a:t>
            </a:r>
            <a:r>
              <a:rPr lang="en-US" sz="1800" u="sng" dirty="0" smtClean="0"/>
              <a:t>53 Bids </a:t>
            </a:r>
            <a:r>
              <a:rPr lang="en-US" sz="1800" dirty="0" smtClean="0"/>
              <a:t>were received by the </a:t>
            </a:r>
            <a:r>
              <a:rPr lang="en-US" sz="1800" u="sng" dirty="0" smtClean="0"/>
              <a:t>4</a:t>
            </a:r>
            <a:r>
              <a:rPr lang="en-US" sz="1800" u="sng" baseline="30000" dirty="0" smtClean="0"/>
              <a:t>th</a:t>
            </a:r>
            <a:r>
              <a:rPr lang="en-US" sz="1800" u="sng" dirty="0" smtClean="0"/>
              <a:t> of November </a:t>
            </a:r>
            <a:r>
              <a:rPr lang="en-US" sz="1800" dirty="0" smtClean="0"/>
              <a:t>and evaluation was conducted in a secure environment at Gallagher Convention Centre between the 4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November and </a:t>
            </a:r>
            <a:r>
              <a:rPr lang="en-US" sz="1800" u="sng" dirty="0" smtClean="0"/>
              <a:t>28</a:t>
            </a:r>
            <a:r>
              <a:rPr lang="en-US" sz="1800" u="sng" baseline="30000" dirty="0" smtClean="0"/>
              <a:t>th</a:t>
            </a:r>
            <a:r>
              <a:rPr lang="en-US" sz="1800" u="sng" dirty="0" smtClean="0"/>
              <a:t> November 2011</a:t>
            </a:r>
            <a:r>
              <a:rPr lang="en-US" sz="1800" dirty="0" smtClean="0"/>
              <a:t>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All evaluation rooms were under 24 hours voice and visual recordings, all the records are with DoE security for future reference.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DoE supply chain was  represented throughout the evaluation.</a:t>
            </a:r>
          </a:p>
          <a:p>
            <a:pPr>
              <a:defRPr/>
            </a:pPr>
            <a:endParaRPr lang="en-US" sz="1800" dirty="0" smtClean="0"/>
          </a:p>
          <a:p>
            <a:pPr lvl="1">
              <a:buFont typeface="Arial" charset="0"/>
              <a:buNone/>
              <a:defRPr/>
            </a:pPr>
            <a:endParaRPr lang="en-US" sz="1400" dirty="0" smtClean="0"/>
          </a:p>
          <a:p>
            <a:pPr lvl="1">
              <a:defRPr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562600" y="3276600"/>
            <a:ext cx="1219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 smtClean="0"/>
          </a:p>
          <a:p>
            <a:pPr lvl="1">
              <a:buFont typeface="Arial" charset="0"/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990600" y="990600"/>
            <a:ext cx="7739349" cy="639762"/>
          </a:xfrm>
        </p:spPr>
        <p:txBody>
          <a:bodyPr/>
          <a:lstStyle/>
          <a:p>
            <a:r>
              <a:rPr lang="en-US" dirty="0" smtClean="0"/>
              <a:t>Procurement documents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990600" y="1752600"/>
          <a:ext cx="7739062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3"/>
          <p:cNvSpPr txBox="1">
            <a:spLocks/>
          </p:cNvSpPr>
          <p:nvPr/>
        </p:nvSpPr>
        <p:spPr>
          <a:xfrm>
            <a:off x="6858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charset="0"/>
                <a:ea typeface="+mj-ea"/>
                <a:cs typeface="Arial" charset="0"/>
              </a:rPr>
              <a:t>Procurement Process Background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5029200" y="3276600"/>
            <a:ext cx="457200" cy="8382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562600" y="3276600"/>
            <a:ext cx="121920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To be concluded in Phase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 smtClean="0"/>
          </a:p>
          <a:p>
            <a:pPr lvl="1">
              <a:buFont typeface="Arial" charset="0"/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947451" y="1417638"/>
            <a:ext cx="7739349" cy="639762"/>
          </a:xfrm>
        </p:spPr>
        <p:txBody>
          <a:bodyPr/>
          <a:lstStyle/>
          <a:p>
            <a:r>
              <a:rPr lang="en-US" dirty="0" smtClean="0"/>
              <a:t>Request for Proposal (RFP)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</p:nvPr>
        </p:nvGraphicFramePr>
        <p:xfrm>
          <a:off x="1066800" y="1295400"/>
          <a:ext cx="7739062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3"/>
          <p:cNvSpPr txBox="1">
            <a:spLocks/>
          </p:cNvSpPr>
          <p:nvPr/>
        </p:nvSpPr>
        <p:spPr>
          <a:xfrm>
            <a:off x="7620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charset="0"/>
                <a:ea typeface="+mj-ea"/>
                <a:cs typeface="Arial" charset="0"/>
              </a:rPr>
              <a:t>Procurement Process Background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b="1" dirty="0" smtClean="0">
                <a:latin typeface="Arial" charset="0"/>
                <a:cs typeface="Arial" charset="0"/>
              </a:rPr>
              <a:t>General Evaluation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8229600" cy="3047999"/>
          </a:xfrm>
        </p:spPr>
        <p:txBody>
          <a:bodyPr>
            <a:normAutofit fontScale="77500" lnSpcReduction="20000"/>
          </a:bodyPr>
          <a:lstStyle/>
          <a:p>
            <a:pPr lvl="1">
              <a:buNone/>
              <a:defRPr/>
            </a:pPr>
            <a:endParaRPr lang="en-ZA" dirty="0" smtClean="0"/>
          </a:p>
          <a:p>
            <a:pPr>
              <a:defRPr/>
            </a:pPr>
            <a:r>
              <a:rPr lang="en-ZA" sz="2600" dirty="0" smtClean="0"/>
              <a:t>Comprehensive evaluation template developed in accordance with the RFP prior to accessing the evaluation venue.</a:t>
            </a:r>
          </a:p>
          <a:p>
            <a:pPr>
              <a:defRPr/>
            </a:pPr>
            <a:endParaRPr lang="en-ZA" sz="2600" dirty="0" smtClean="0"/>
          </a:p>
          <a:p>
            <a:pPr>
              <a:defRPr/>
            </a:pPr>
            <a:r>
              <a:rPr lang="en-ZA" sz="2600" dirty="0" smtClean="0"/>
              <a:t>Comprehensive training of all evaluators in all different disciplines the use of the template.</a:t>
            </a:r>
          </a:p>
          <a:p>
            <a:pPr>
              <a:defRPr/>
            </a:pPr>
            <a:endParaRPr lang="en-ZA" sz="2600" dirty="0" smtClean="0"/>
          </a:p>
          <a:p>
            <a:pPr>
              <a:defRPr/>
            </a:pPr>
            <a:r>
              <a:rPr lang="en-ZA" sz="2600" dirty="0" smtClean="0"/>
              <a:t>Moderation of all evaluators work by independent evaluators.</a:t>
            </a:r>
          </a:p>
          <a:p>
            <a:pPr>
              <a:defRPr/>
            </a:pPr>
            <a:endParaRPr lang="en-ZA" sz="2600" dirty="0" smtClean="0"/>
          </a:p>
          <a:p>
            <a:pPr>
              <a:defRPr/>
            </a:pPr>
            <a:r>
              <a:rPr lang="en-ZA" sz="2600" dirty="0" smtClean="0"/>
              <a:t>Cross moderation in respect of finance.</a:t>
            </a:r>
            <a:endParaRPr lang="en-ZA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066800" y="762000"/>
            <a:ext cx="4040188" cy="639762"/>
          </a:xfrm>
        </p:spPr>
        <p:txBody>
          <a:bodyPr/>
          <a:lstStyle/>
          <a:p>
            <a:r>
              <a:rPr lang="en-US" dirty="0" smtClean="0"/>
              <a:t>Evaluation team: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990600" y="1524000"/>
            <a:ext cx="4040188" cy="4114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sz="2400" dirty="0" smtClean="0"/>
              <a:t>International reviewers</a:t>
            </a:r>
          </a:p>
          <a:p>
            <a:pPr lvl="2">
              <a:defRPr/>
            </a:pPr>
            <a:r>
              <a:rPr lang="en-US" sz="1600" dirty="0" smtClean="0"/>
              <a:t>Legal review – </a:t>
            </a:r>
            <a:r>
              <a:rPr lang="en-US" sz="1600" dirty="0" err="1" smtClean="0"/>
              <a:t>Linklaters</a:t>
            </a:r>
            <a:r>
              <a:rPr lang="en-US" sz="1600" dirty="0" smtClean="0"/>
              <a:t> (UK)</a:t>
            </a:r>
          </a:p>
          <a:p>
            <a:pPr lvl="2">
              <a:defRPr/>
            </a:pPr>
            <a:r>
              <a:rPr lang="en-US" sz="1600" dirty="0" smtClean="0"/>
              <a:t>Technical review – Tony Wheeler Consulting (UK)</a:t>
            </a:r>
          </a:p>
          <a:p>
            <a:pPr lvl="2">
              <a:defRPr/>
            </a:pPr>
            <a:r>
              <a:rPr lang="en-US" sz="1600" dirty="0" smtClean="0"/>
              <a:t>Financial review – cross-moderation between the two Financial Advisor firms</a:t>
            </a:r>
          </a:p>
          <a:p>
            <a:pPr lvl="2">
              <a:defRPr/>
            </a:pPr>
            <a:r>
              <a:rPr lang="en-US" sz="1600" dirty="0" smtClean="0"/>
              <a:t>Governance review – Ernst &amp; Young</a:t>
            </a:r>
          </a:p>
          <a:p>
            <a:pPr lvl="2">
              <a:defRPr/>
            </a:pPr>
            <a:endParaRPr lang="en-US" sz="1600" dirty="0" smtClean="0"/>
          </a:p>
          <a:p>
            <a:pPr>
              <a:defRPr/>
            </a:pPr>
            <a:r>
              <a:rPr lang="en-US" sz="2400" dirty="0" smtClean="0"/>
              <a:t>Legal evaluation team</a:t>
            </a:r>
          </a:p>
          <a:p>
            <a:pPr lvl="2">
              <a:defRPr/>
            </a:pPr>
            <a:r>
              <a:rPr lang="en-US" sz="1600" dirty="0" smtClean="0"/>
              <a:t>Bowman Gilfillan, </a:t>
            </a:r>
          </a:p>
          <a:p>
            <a:pPr lvl="2">
              <a:defRPr/>
            </a:pPr>
            <a:r>
              <a:rPr lang="en-US" sz="1600" dirty="0" smtClean="0"/>
              <a:t>Edward Nathan </a:t>
            </a:r>
            <a:r>
              <a:rPr lang="en-US" sz="1600" dirty="0" err="1" smtClean="0"/>
              <a:t>Sonnebergs</a:t>
            </a:r>
            <a:r>
              <a:rPr lang="en-US" sz="1600" dirty="0" smtClean="0"/>
              <a:t>, </a:t>
            </a:r>
          </a:p>
          <a:p>
            <a:pPr lvl="2">
              <a:defRPr/>
            </a:pPr>
            <a:r>
              <a:rPr lang="en-US" sz="1600" dirty="0" smtClean="0"/>
              <a:t>Ledwaba </a:t>
            </a:r>
            <a:r>
              <a:rPr lang="en-US" sz="1600" dirty="0" err="1" smtClean="0"/>
              <a:t>Mazwai</a:t>
            </a:r>
            <a:endParaRPr lang="en-US" sz="1600" dirty="0" smtClean="0"/>
          </a:p>
          <a:p>
            <a:pPr lvl="2">
              <a:defRPr/>
            </a:pPr>
            <a:r>
              <a:rPr lang="en-US" sz="1600" dirty="0" smtClean="0"/>
              <a:t>Webber </a:t>
            </a:r>
            <a:r>
              <a:rPr lang="en-US" sz="1600" dirty="0" err="1" smtClean="0"/>
              <a:t>Wentzel</a:t>
            </a:r>
            <a:endParaRPr lang="en-US" sz="1600" dirty="0" smtClean="0"/>
          </a:p>
          <a:p>
            <a:pPr lvl="2">
              <a:defRPr/>
            </a:pPr>
            <a:endParaRPr lang="en-US" sz="1600" dirty="0" smtClean="0"/>
          </a:p>
          <a:p>
            <a:pPr>
              <a:defRPr/>
            </a:pPr>
            <a:r>
              <a:rPr lang="en-US" sz="2400" dirty="0" smtClean="0"/>
              <a:t>Technical evaluation team</a:t>
            </a:r>
          </a:p>
          <a:p>
            <a:pPr lvl="2">
              <a:defRPr/>
            </a:pPr>
            <a:r>
              <a:rPr lang="en-US" sz="1600" dirty="0" smtClean="0"/>
              <a:t>Matt Macdonald</a:t>
            </a:r>
          </a:p>
          <a:p>
            <a:pPr lvl="2">
              <a:defRPr/>
            </a:pPr>
            <a:endParaRPr lang="en-US" sz="1600" dirty="0" smtClean="0"/>
          </a:p>
          <a:p>
            <a:pPr>
              <a:defRPr/>
            </a:pPr>
            <a:r>
              <a:rPr lang="en-US" sz="2400" dirty="0" smtClean="0"/>
              <a:t>Financial evaluation team</a:t>
            </a:r>
          </a:p>
          <a:p>
            <a:pPr lvl="2">
              <a:defRPr/>
            </a:pPr>
            <a:r>
              <a:rPr lang="en-US" sz="1600" dirty="0" smtClean="0"/>
              <a:t>Ernst &amp; Young</a:t>
            </a:r>
          </a:p>
          <a:p>
            <a:pPr lvl="2">
              <a:defRPr/>
            </a:pPr>
            <a:r>
              <a:rPr lang="en-US" sz="1600" dirty="0" smtClean="0"/>
              <a:t>PWC</a:t>
            </a:r>
          </a:p>
          <a:p>
            <a:pPr lvl="1">
              <a:buFont typeface="Arial" charset="0"/>
              <a:buNone/>
              <a:defRPr/>
            </a:pPr>
            <a:endParaRPr lang="en-US" sz="2000" dirty="0" smtClean="0"/>
          </a:p>
          <a:p>
            <a:pPr lvl="1">
              <a:defRPr/>
            </a:pPr>
            <a:endParaRPr lang="en-US" sz="2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257800" y="762000"/>
            <a:ext cx="4041775" cy="639762"/>
          </a:xfrm>
        </p:spPr>
        <p:txBody>
          <a:bodyPr/>
          <a:lstStyle/>
          <a:p>
            <a:r>
              <a:rPr lang="en-US" dirty="0" smtClean="0"/>
              <a:t>Evaluation Streams: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105400" y="1524000"/>
            <a:ext cx="4038600" cy="4114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sz="1800" dirty="0" smtClean="0"/>
              <a:t>Environment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Land right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Application for land use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Municipal land – rights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Own Build – right over land</a:t>
            </a:r>
          </a:p>
          <a:p>
            <a:r>
              <a:rPr lang="en-US" sz="1800" dirty="0" smtClean="0"/>
              <a:t>Land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err="1" smtClean="0"/>
              <a:t>Notarial</a:t>
            </a:r>
            <a:r>
              <a:rPr lang="en-US" sz="1100" dirty="0" smtClean="0"/>
              <a:t> lease registration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Proof of land use application</a:t>
            </a:r>
          </a:p>
          <a:p>
            <a:r>
              <a:rPr lang="en-US" sz="1800" dirty="0" smtClean="0"/>
              <a:t>Commercial legal</a:t>
            </a:r>
          </a:p>
          <a:p>
            <a:pPr lvl="2"/>
            <a:r>
              <a:rPr lang="en-US" sz="1200" dirty="0" smtClean="0"/>
              <a:t>Acceptance of the PPA</a:t>
            </a:r>
          </a:p>
          <a:p>
            <a:pPr lvl="2"/>
            <a:r>
              <a:rPr lang="en-US" sz="1200" dirty="0" smtClean="0"/>
              <a:t>Project structure</a:t>
            </a:r>
          </a:p>
          <a:p>
            <a:r>
              <a:rPr lang="en-US" sz="1800" dirty="0" smtClean="0"/>
              <a:t>Economic Development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Contributor status level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Compliance with threshold</a:t>
            </a:r>
          </a:p>
          <a:p>
            <a:r>
              <a:rPr lang="en-US" sz="1800" dirty="0" smtClean="0"/>
              <a:t>Financial</a:t>
            </a:r>
          </a:p>
          <a:p>
            <a:pPr lvl="2"/>
            <a:r>
              <a:rPr lang="en-US" sz="1200" dirty="0" smtClean="0"/>
              <a:t>Full and partial price indexation</a:t>
            </a:r>
          </a:p>
          <a:p>
            <a:r>
              <a:rPr lang="en-US" sz="1800" dirty="0" smtClean="0"/>
              <a:t>Technical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Eligibility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Energy resource</a:t>
            </a:r>
          </a:p>
          <a:p>
            <a:pPr lvl="2">
              <a:lnSpc>
                <a:spcPct val="80000"/>
              </a:lnSpc>
              <a:defRPr/>
            </a:pPr>
            <a:endParaRPr lang="en-US" sz="1100" dirty="0" smtClean="0"/>
          </a:p>
          <a:p>
            <a:pPr lvl="2">
              <a:lnSpc>
                <a:spcPct val="80000"/>
              </a:lnSpc>
              <a:buNone/>
              <a:defRPr/>
            </a:pPr>
            <a:endParaRPr lang="en-US" sz="11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066800" y="-152400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b="1" dirty="0" smtClean="0">
                <a:latin typeface="Arial" charset="0"/>
                <a:cs typeface="Arial" charset="0"/>
              </a:rPr>
              <a:t>Evaluation 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09800"/>
            <a:ext cx="7772400" cy="136207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Overall recommendations</a:t>
            </a:r>
            <a:br>
              <a:rPr lang="en-US" dirty="0" smtClean="0"/>
            </a:br>
            <a:r>
              <a:rPr lang="en-US" dirty="0" smtClean="0"/>
              <a:t>(Phase 1)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2FE918-4D38-4A01-BD95-DFF468F7BB1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911</Words>
  <Application>Microsoft Office PowerPoint</Application>
  <PresentationFormat>On-screen Show (4:3)</PresentationFormat>
  <Paragraphs>327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Agenda</vt:lpstr>
      <vt:lpstr>Overview of evaluation process.</vt:lpstr>
      <vt:lpstr>Introduction</vt:lpstr>
      <vt:lpstr>Slide 5</vt:lpstr>
      <vt:lpstr>Slide 6</vt:lpstr>
      <vt:lpstr>General Evaluation Observations</vt:lpstr>
      <vt:lpstr>Evaluation Composition</vt:lpstr>
      <vt:lpstr>Overall recommendations (Phase 1)</vt:lpstr>
      <vt:lpstr>Recommended Preferred Bidders (Technology allocations)</vt:lpstr>
      <vt:lpstr>Recommended Preferred Bidders – Solar PV</vt:lpstr>
      <vt:lpstr>Recommended Preferred Bidders –  Wind</vt:lpstr>
      <vt:lpstr>Recommended Preferred Bidders – Solar CSP</vt:lpstr>
      <vt:lpstr>Findings of independent review teams</vt:lpstr>
      <vt:lpstr>Thank You</vt:lpstr>
    </vt:vector>
  </TitlesOfParts>
  <Company>dme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Lizzy Maseko</dc:creator>
  <cp:lastModifiedBy>Johannes.Mokobane</cp:lastModifiedBy>
  <cp:revision>157</cp:revision>
  <dcterms:created xsi:type="dcterms:W3CDTF">2011-01-21T13:33:51Z</dcterms:created>
  <dcterms:modified xsi:type="dcterms:W3CDTF">2011-12-07T09:43:31Z</dcterms:modified>
</cp:coreProperties>
</file>